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7" r:id="rId10"/>
    <p:sldId id="269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94" d="100"/>
          <a:sy n="94" d="100"/>
        </p:scale>
        <p:origin x="1080" y="-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A931-ACD8-42BF-A801-6850153D50F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2389-7203-43BE-980F-D266B015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9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8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2d space integral over local magnetization</a:t>
            </a:r>
          </a:p>
          <a:p>
            <a:r>
              <a:rPr lang="en-US" dirty="0"/>
              <a:t>Magnetization field that begins </a:t>
            </a:r>
            <a:r>
              <a:rPr lang="en-US" dirty="0" err="1"/>
              <a:t>orthonorm</a:t>
            </a:r>
            <a:r>
              <a:rPr lang="en-US" dirty="0"/>
              <a:t> to plane and slowly turns over</a:t>
            </a:r>
          </a:p>
          <a:p>
            <a:r>
              <a:rPr lang="en-US" dirty="0"/>
              <a:t>Minimized with a circular orientation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CBEC-10E4-4E32-8164-DA662167D5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7BFF-319D-4E72-B51D-12E5163B9D99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0243-40E3-4920-AF46-1E9B10D58DA4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191E-504A-41DC-A289-36305329EEB6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237A-3F16-4969-A09D-D680AC8FDA69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E03F-E601-4181-9FC8-8EDD2433A881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AC73-61CB-4B98-888A-BC67B82F9EBA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C3B3-EB85-4762-A0E5-5983896E7F14}" type="datetime1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AD1C-51F1-42D8-B573-6EBA0F4C3C24}" type="datetime1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F967-2604-4767-A6DF-2EB2985EFD37}" type="datetime1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3BF0-EC44-4B0A-81D9-683281EFDA0E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9376-C2B4-48E2-A694-E8FCF7533041}" type="datetime1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4390-3C93-49E4-9BE5-92F6C03135AD}" type="datetime1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A435-F8FB-474B-88DB-5C5B175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7802"/>
            <a:ext cx="7772400" cy="2108006"/>
          </a:xfrm>
        </p:spPr>
        <p:txBody>
          <a:bodyPr>
            <a:normAutofit/>
          </a:bodyPr>
          <a:lstStyle/>
          <a:p>
            <a:r>
              <a:rPr lang="en-US" sz="4800" dirty="0"/>
              <a:t>BT-7: Magnetic scattering in Ferromagnetic La</a:t>
            </a:r>
            <a:r>
              <a:rPr lang="en-US" sz="4800" baseline="-25000" dirty="0"/>
              <a:t>0.7</a:t>
            </a:r>
            <a:r>
              <a:rPr lang="en-US" sz="4800" dirty="0"/>
              <a:t>Sr</a:t>
            </a:r>
            <a:r>
              <a:rPr lang="en-US" sz="4800" baseline="-25000" dirty="0"/>
              <a:t>0.3</a:t>
            </a:r>
            <a:r>
              <a:rPr lang="en-US" sz="4800" dirty="0"/>
              <a:t>MnO</a:t>
            </a:r>
            <a:r>
              <a:rPr lang="en-US" sz="4800" baseline="-25000" dirty="0"/>
              <a:t>3</a:t>
            </a:r>
            <a:endParaRPr lang="en-US" sz="4500" baseline="-25000" dirty="0">
              <a:latin typeface="Franklin Gothic Book" panose="020B05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29179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David Lioi, Mitchell </a:t>
            </a:r>
            <a:r>
              <a:rPr lang="en-US" sz="2000" dirty="0" err="1"/>
              <a:t>Bordelon</a:t>
            </a:r>
            <a:r>
              <a:rPr lang="en-US" sz="2000" dirty="0"/>
              <a:t>, Kannan Lu, </a:t>
            </a:r>
          </a:p>
          <a:p>
            <a:r>
              <a:rPr lang="en-US" sz="2000" dirty="0" err="1"/>
              <a:t>Heda</a:t>
            </a:r>
            <a:r>
              <a:rPr lang="en-US" sz="2000" dirty="0"/>
              <a:t> Zhang, Sharon S Philip, and Yuan Bo</a:t>
            </a:r>
          </a:p>
          <a:p>
            <a:endParaRPr lang="en-US" sz="2000" dirty="0"/>
          </a:p>
          <a:p>
            <a:r>
              <a:rPr lang="en-US" sz="2000" dirty="0"/>
              <a:t>NIST Center for Neutron Scattering</a:t>
            </a:r>
          </a:p>
          <a:p>
            <a:r>
              <a:rPr lang="en-US" sz="2000" dirty="0"/>
              <a:t>Summer School 2017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2683" y="330648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D5DDE-8E60-46A3-B985-722F5A06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4A9A0-DDF9-4C4F-B713-867E9587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7" y="5229856"/>
            <a:ext cx="3679989" cy="9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Mapping out E-k-space of Interest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39786E-ADAA-4DB3-96D2-A6E4436C2F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5075" r="5475" b="6742"/>
          <a:stretch/>
        </p:blipFill>
        <p:spPr>
          <a:xfrm>
            <a:off x="562377" y="1038896"/>
            <a:ext cx="3597063" cy="2691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25FC09-0786-497E-87CB-08DCBFB376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9797" b="7705"/>
          <a:stretch/>
        </p:blipFill>
        <p:spPr>
          <a:xfrm>
            <a:off x="4606345" y="2036390"/>
            <a:ext cx="4127458" cy="37848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93A617-0713-43A4-AF4E-44BFD3C67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26125"/>
            <a:ext cx="3634467" cy="3653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048898-0309-4EBB-925D-96ECA30CF86F}"/>
              </a:ext>
            </a:extLst>
          </p:cNvPr>
          <p:cNvSpPr txBox="1"/>
          <p:nvPr/>
        </p:nvSpPr>
        <p:spPr>
          <a:xfrm>
            <a:off x="464439" y="3517182"/>
            <a:ext cx="4051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Inelastic scattering when Energy Transfer: E&gt;0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Elastic scattering when energy transfer E=0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C60E456-9094-4F68-B203-F9A3C0E4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5A3A3-C756-4593-8F41-E168029AA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5" y="1192789"/>
            <a:ext cx="4470471" cy="324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Model the Magnetic Dispersion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5D3394-9B01-48DF-AFCE-787C7F4A1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57" r="43463" b="93507"/>
          <a:stretch/>
        </p:blipFill>
        <p:spPr>
          <a:xfrm>
            <a:off x="830602" y="1145025"/>
            <a:ext cx="1897401" cy="219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17A917-1F76-4265-92DD-44E299456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3" t="1219" r="12436" b="93281"/>
          <a:stretch/>
        </p:blipFill>
        <p:spPr>
          <a:xfrm>
            <a:off x="2747681" y="1176962"/>
            <a:ext cx="1265814" cy="187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80273-E67F-45C5-9401-2831F4EBD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3" t="94499" r="60595" b="-1021"/>
          <a:stretch/>
        </p:blipFill>
        <p:spPr>
          <a:xfrm>
            <a:off x="1540633" y="4227436"/>
            <a:ext cx="122868" cy="294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EF908D-6F36-4019-BAD8-B48839E5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3" t="94919" r="32889" b="-779"/>
          <a:stretch/>
        </p:blipFill>
        <p:spPr>
          <a:xfrm>
            <a:off x="1633679" y="4247998"/>
            <a:ext cx="1516505" cy="264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A5AE6A-7F7E-49D3-AD93-9A853DA08638}"/>
              </a:ext>
            </a:extLst>
          </p:cNvPr>
          <p:cNvSpPr txBox="1"/>
          <p:nvPr/>
        </p:nvSpPr>
        <p:spPr>
          <a:xfrm>
            <a:off x="464439" y="4033026"/>
            <a:ext cx="8411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Plot the dispersion curve at each temperature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 E=8|SJ|sin</a:t>
            </a:r>
            <a:r>
              <a:rPr lang="en-US" sz="2400" baseline="30000" dirty="0">
                <a:latin typeface="Franklin Gothic Book" panose="020B0503020102020204" pitchFamily="34" charset="0"/>
              </a:rPr>
              <a:t>2</a:t>
            </a:r>
            <a:r>
              <a:rPr lang="en-US" sz="2400" dirty="0">
                <a:latin typeface="Franklin Gothic Book" panose="020B0503020102020204" pitchFamily="34" charset="0"/>
              </a:rPr>
              <a:t>(</a:t>
            </a:r>
            <a:r>
              <a:rPr lang="en-US" sz="2400" dirty="0" err="1">
                <a:latin typeface="Franklin Gothic Book" panose="020B0503020102020204" pitchFamily="34" charset="0"/>
              </a:rPr>
              <a:t>qa</a:t>
            </a:r>
            <a:r>
              <a:rPr lang="en-US" sz="2400" dirty="0">
                <a:latin typeface="Franklin Gothic Book" panose="020B0503020102020204" pitchFamily="34" charset="0"/>
              </a:rPr>
              <a:t>/2)~2|SJ|a</a:t>
            </a:r>
            <a:r>
              <a:rPr lang="en-US" sz="2400" baseline="30000" dirty="0">
                <a:latin typeface="Franklin Gothic Book" panose="020B0503020102020204" pitchFamily="34" charset="0"/>
              </a:rPr>
              <a:t>2</a:t>
            </a:r>
            <a:r>
              <a:rPr lang="en-US" sz="2400" dirty="0">
                <a:latin typeface="Franklin Gothic Book" panose="020B0503020102020204" pitchFamily="34" charset="0"/>
              </a:rPr>
              <a:t>q</a:t>
            </a:r>
            <a:r>
              <a:rPr lang="en-US" sz="2400" baseline="30000" dirty="0">
                <a:latin typeface="Franklin Gothic Book" panose="020B0503020102020204" pitchFamily="34" charset="0"/>
              </a:rPr>
              <a:t>2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Fit the experimental magnetic dispersion to the theoretical model in “</a:t>
            </a:r>
            <a:r>
              <a:rPr lang="en-US" sz="2400" dirty="0" err="1">
                <a:latin typeface="Franklin Gothic Book" panose="020B0503020102020204" pitchFamily="34" charset="0"/>
              </a:rPr>
              <a:t>SpinW</a:t>
            </a:r>
            <a:r>
              <a:rPr lang="en-US" sz="2400" dirty="0">
                <a:latin typeface="Franklin Gothic Book" panose="020B0503020102020204" pitchFamily="34" charset="0"/>
              </a:rPr>
              <a:t>” to extract the spin: J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F791E45-A6D7-4E5D-BD7E-C17BB3EE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90005D-56C9-4687-B1A4-E85725953943}"/>
              </a:ext>
            </a:extLst>
          </p:cNvPr>
          <p:cNvGrpSpPr/>
          <p:nvPr/>
        </p:nvGrpSpPr>
        <p:grpSpPr>
          <a:xfrm>
            <a:off x="4771742" y="1152530"/>
            <a:ext cx="4313752" cy="3235314"/>
            <a:chOff x="4771742" y="1152530"/>
            <a:chExt cx="4313752" cy="3235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8C50FC-4959-4DCF-9E2B-44EFAD63C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742" y="1152530"/>
              <a:ext cx="4313752" cy="323531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5CBCCC-1A6F-4644-9876-E125ED6D972B}"/>
                </a:ext>
              </a:extLst>
            </p:cNvPr>
            <p:cNvSpPr txBox="1"/>
            <p:nvPr/>
          </p:nvSpPr>
          <p:spPr>
            <a:xfrm>
              <a:off x="5591588" y="1590648"/>
              <a:ext cx="1678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Franklin Gothic Book" panose="020B0503020102020204" pitchFamily="34" charset="0"/>
              </a:endParaRPr>
            </a:p>
            <a:p>
              <a:r>
                <a:rPr lang="en-US" dirty="0">
                  <a:latin typeface="Franklin Gothic Book" panose="020B0503020102020204" pitchFamily="34" charset="0"/>
                </a:rPr>
                <a:t>JS= -3.56 </a:t>
              </a:r>
              <a:r>
                <a:rPr lang="en-US" dirty="0" err="1">
                  <a:latin typeface="Franklin Gothic Book" panose="020B0503020102020204" pitchFamily="34" charset="0"/>
                </a:rPr>
                <a:t>meV</a:t>
              </a:r>
              <a:endParaRPr lang="en-US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4837AF-1B69-45CD-88A2-21784BDDB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47" y="3080254"/>
              <a:ext cx="1722349" cy="77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7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Acknowledgements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A5AE6A-7F7E-49D3-AD93-9A853DA08638}"/>
              </a:ext>
            </a:extLst>
          </p:cNvPr>
          <p:cNvSpPr txBox="1"/>
          <p:nvPr/>
        </p:nvSpPr>
        <p:spPr>
          <a:xfrm>
            <a:off x="496951" y="1151650"/>
            <a:ext cx="8065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We in Group 2 would like to thank the scientists and staff at BT7 and at NCNR in general for putting on this school</a:t>
            </a:r>
          </a:p>
          <a:p>
            <a:endParaRPr lang="en-US" sz="2800" dirty="0">
              <a:latin typeface="Franklin Gothic Book" panose="020B0503020102020204" pitchFamily="34" charset="0"/>
            </a:endParaRPr>
          </a:p>
          <a:p>
            <a:endParaRPr lang="en-US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7C095-8742-4F82-851D-C4F0F101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4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0F7B1E8-5980-4C83-8A0F-D575DC26C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0" r="1497"/>
          <a:stretch/>
        </p:blipFill>
        <p:spPr>
          <a:xfrm>
            <a:off x="89677" y="997611"/>
            <a:ext cx="3095194" cy="299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(La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 </a:t>
            </a:r>
            <a:r>
              <a:rPr lang="en-US" sz="3500" dirty="0">
                <a:latin typeface="Franklin Gothic Book" panose="020B0503020102020204" pitchFamily="34" charset="0"/>
              </a:rPr>
              <a:t>and (Sr</a:t>
            </a:r>
            <a:r>
              <a:rPr lang="en-US" sz="3500" baseline="30000" dirty="0">
                <a:latin typeface="Franklin Gothic Book" panose="020B0503020102020204" pitchFamily="34" charset="0"/>
              </a:rPr>
              <a:t>2+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4+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</a:t>
            </a:r>
            <a:r>
              <a:rPr lang="en-US" sz="3500" dirty="0">
                <a:latin typeface="Franklin Gothic Book" panose="020B0503020102020204" pitchFamily="34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683" y="6328437"/>
            <a:ext cx="879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Zhao, Y.; Xu, Z.; Ratcliff, W.; Lynn, J. Magnetic Phase Transition and Spin Wave Excitations in the Colossal </a:t>
            </a:r>
            <a:r>
              <a:rPr lang="en-US" sz="1200" dirty="0" err="1">
                <a:latin typeface="Franklin Gothic Book" panose="020B0503020102020204" pitchFamily="34" charset="0"/>
              </a:rPr>
              <a:t>Magnetoresistive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en-US" sz="1200" dirty="0" err="1">
                <a:latin typeface="Franklin Gothic Book" panose="020B0503020102020204" pitchFamily="34" charset="0"/>
              </a:rPr>
              <a:t>Manganites</a:t>
            </a:r>
            <a:r>
              <a:rPr lang="en-US" sz="1200" dirty="0">
                <a:latin typeface="Franklin Gothic Book" panose="020B0503020102020204" pitchFamily="34" charset="0"/>
              </a:rPr>
              <a:t>: An Experiment Using the BT7 Triple-Axis Spectrometer. NIST NCNR (2017).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A7D1C9-72C0-4F33-BEAA-AEB9B9075EE8}"/>
              </a:ext>
            </a:extLst>
          </p:cNvPr>
          <p:cNvCxnSpPr/>
          <p:nvPr/>
        </p:nvCxnSpPr>
        <p:spPr>
          <a:xfrm>
            <a:off x="568841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0DEEE-5E83-463B-B323-19FEF6F2B0C1}"/>
              </a:ext>
            </a:extLst>
          </p:cNvPr>
          <p:cNvCxnSpPr/>
          <p:nvPr/>
        </p:nvCxnSpPr>
        <p:spPr>
          <a:xfrm>
            <a:off x="6201561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FB3B87-50EB-488E-9D91-7D3755F15635}"/>
              </a:ext>
            </a:extLst>
          </p:cNvPr>
          <p:cNvCxnSpPr/>
          <p:nvPr/>
        </p:nvCxnSpPr>
        <p:spPr>
          <a:xfrm>
            <a:off x="6750836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DBD49-FD04-48D2-840F-4AFAB6857BBF}"/>
              </a:ext>
            </a:extLst>
          </p:cNvPr>
          <p:cNvCxnSpPr/>
          <p:nvPr/>
        </p:nvCxnSpPr>
        <p:spPr>
          <a:xfrm>
            <a:off x="595708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7935D0-A57D-47D7-912D-30CEAA96F922}"/>
              </a:ext>
            </a:extLst>
          </p:cNvPr>
          <p:cNvCxnSpPr/>
          <p:nvPr/>
        </p:nvCxnSpPr>
        <p:spPr>
          <a:xfrm>
            <a:off x="645873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C5640-B5C8-424B-BA2A-D4EB1B045684}"/>
              </a:ext>
            </a:extLst>
          </p:cNvPr>
          <p:cNvCxnSpPr/>
          <p:nvPr/>
        </p:nvCxnSpPr>
        <p:spPr>
          <a:xfrm flipV="1">
            <a:off x="590024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F00A1E-AD8F-4C05-AF95-DA8702E02D2A}"/>
              </a:ext>
            </a:extLst>
          </p:cNvPr>
          <p:cNvCxnSpPr/>
          <p:nvPr/>
        </p:nvCxnSpPr>
        <p:spPr>
          <a:xfrm flipV="1">
            <a:off x="6421271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2A1550-66DA-4FDB-968C-9E9132C56E4E}"/>
              </a:ext>
            </a:extLst>
          </p:cNvPr>
          <p:cNvCxnSpPr/>
          <p:nvPr/>
        </p:nvCxnSpPr>
        <p:spPr>
          <a:xfrm flipV="1">
            <a:off x="695180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6120E-EB6A-48E5-9000-71682289B715}"/>
              </a:ext>
            </a:extLst>
          </p:cNvPr>
          <p:cNvSpPr txBox="1">
            <a:spLocks/>
          </p:cNvSpPr>
          <p:nvPr/>
        </p:nvSpPr>
        <p:spPr>
          <a:xfrm>
            <a:off x="5972422" y="2486000"/>
            <a:ext cx="2081918" cy="1301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4+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FM conductor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BDF5446-B6C0-4E55-A5A2-1C6D8180244B}"/>
              </a:ext>
            </a:extLst>
          </p:cNvPr>
          <p:cNvSpPr txBox="1">
            <a:spLocks/>
          </p:cNvSpPr>
          <p:nvPr/>
        </p:nvSpPr>
        <p:spPr>
          <a:xfrm>
            <a:off x="7310295" y="1789255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t</a:t>
            </a:r>
            <a:r>
              <a:rPr lang="en-US" baseline="-25000" dirty="0">
                <a:latin typeface="Franklin Gothic Book" panose="020B0503020102020204" pitchFamily="34" charset="0"/>
              </a:rPr>
              <a:t>2g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E0B2D44-BC85-4CF8-B7B2-647F068830B4}"/>
              </a:ext>
            </a:extLst>
          </p:cNvPr>
          <p:cNvSpPr txBox="1">
            <a:spLocks/>
          </p:cNvSpPr>
          <p:nvPr/>
        </p:nvSpPr>
        <p:spPr>
          <a:xfrm>
            <a:off x="7306541" y="986107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Franklin Gothic Book" panose="020B0503020102020204" pitchFamily="34" charset="0"/>
              </a:rPr>
              <a:t>e</a:t>
            </a:r>
            <a:r>
              <a:rPr lang="en-US" baseline="-25000" dirty="0" err="1">
                <a:latin typeface="Franklin Gothic Book" panose="020B0503020102020204" pitchFamily="34" charset="0"/>
              </a:rPr>
              <a:t>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250B6-552D-4255-A916-ED83748C765F}"/>
              </a:ext>
            </a:extLst>
          </p:cNvPr>
          <p:cNvCxnSpPr>
            <a:cxnSpLocks/>
          </p:cNvCxnSpPr>
          <p:nvPr/>
        </p:nvCxnSpPr>
        <p:spPr>
          <a:xfrm>
            <a:off x="6826596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5F9B3-8E13-4E75-B243-4F5CF3104193}"/>
              </a:ext>
            </a:extLst>
          </p:cNvPr>
          <p:cNvCxnSpPr>
            <a:cxnSpLocks/>
          </p:cNvCxnSpPr>
          <p:nvPr/>
        </p:nvCxnSpPr>
        <p:spPr>
          <a:xfrm>
            <a:off x="7764068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5B49E7-9545-42AE-9135-2F85BDFA8D4D}"/>
              </a:ext>
            </a:extLst>
          </p:cNvPr>
          <p:cNvCxnSpPr>
            <a:cxnSpLocks/>
          </p:cNvCxnSpPr>
          <p:nvPr/>
        </p:nvCxnSpPr>
        <p:spPr>
          <a:xfrm>
            <a:off x="7108467" y="2047120"/>
            <a:ext cx="266936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7F7738-42D9-4FCD-8EFB-B259849CF89E}"/>
              </a:ext>
            </a:extLst>
          </p:cNvPr>
          <p:cNvCxnSpPr>
            <a:cxnSpLocks/>
          </p:cNvCxnSpPr>
          <p:nvPr/>
        </p:nvCxnSpPr>
        <p:spPr>
          <a:xfrm>
            <a:off x="7776768" y="2047120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7027C8-ECC7-472D-AA99-139038DC6C9F}"/>
              </a:ext>
            </a:extLst>
          </p:cNvPr>
          <p:cNvCxnSpPr>
            <a:cxnSpLocks/>
          </p:cNvCxnSpPr>
          <p:nvPr/>
        </p:nvCxnSpPr>
        <p:spPr>
          <a:xfrm>
            <a:off x="8373147" y="1297821"/>
            <a:ext cx="0" cy="749299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2AB8DA-B594-42CB-BC4E-3588626075EC}"/>
              </a:ext>
            </a:extLst>
          </p:cNvPr>
          <p:cNvSpPr txBox="1">
            <a:spLocks/>
          </p:cNvSpPr>
          <p:nvPr/>
        </p:nvSpPr>
        <p:spPr>
          <a:xfrm>
            <a:off x="8434050" y="1406278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0066FF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2E771C-8149-4143-82D2-BFF4C120C6E5}"/>
              </a:ext>
            </a:extLst>
          </p:cNvPr>
          <p:cNvCxnSpPr/>
          <p:nvPr/>
        </p:nvCxnSpPr>
        <p:spPr>
          <a:xfrm>
            <a:off x="3813189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9EDC67D-90C6-48F5-AA30-6B1F4DE6CE93}"/>
              </a:ext>
            </a:extLst>
          </p:cNvPr>
          <p:cNvCxnSpPr/>
          <p:nvPr/>
        </p:nvCxnSpPr>
        <p:spPr>
          <a:xfrm>
            <a:off x="432633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4D0D2A-2BCF-44A9-9EC1-DEAB67227892}"/>
              </a:ext>
            </a:extLst>
          </p:cNvPr>
          <p:cNvCxnSpPr/>
          <p:nvPr/>
        </p:nvCxnSpPr>
        <p:spPr>
          <a:xfrm>
            <a:off x="4875610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FE93676-A1A7-45F1-9B57-835F51F26E8F}"/>
              </a:ext>
            </a:extLst>
          </p:cNvPr>
          <p:cNvCxnSpPr/>
          <p:nvPr/>
        </p:nvCxnSpPr>
        <p:spPr>
          <a:xfrm>
            <a:off x="408186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C94388-4FFD-4127-B7ED-DB1BA0EB2B9A}"/>
              </a:ext>
            </a:extLst>
          </p:cNvPr>
          <p:cNvCxnSpPr/>
          <p:nvPr/>
        </p:nvCxnSpPr>
        <p:spPr>
          <a:xfrm>
            <a:off x="458351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490A64-E926-4902-AC47-11881FF5EC26}"/>
              </a:ext>
            </a:extLst>
          </p:cNvPr>
          <p:cNvCxnSpPr/>
          <p:nvPr/>
        </p:nvCxnSpPr>
        <p:spPr>
          <a:xfrm flipV="1">
            <a:off x="402501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07DFB66-F74A-4D47-BCC4-E6C16A58AB15}"/>
              </a:ext>
            </a:extLst>
          </p:cNvPr>
          <p:cNvCxnSpPr/>
          <p:nvPr/>
        </p:nvCxnSpPr>
        <p:spPr>
          <a:xfrm flipV="1">
            <a:off x="4546045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8F63458-86F9-4629-A831-BF849117453B}"/>
              </a:ext>
            </a:extLst>
          </p:cNvPr>
          <p:cNvCxnSpPr/>
          <p:nvPr/>
        </p:nvCxnSpPr>
        <p:spPr>
          <a:xfrm flipV="1">
            <a:off x="507657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899AD4B-05CD-4516-B72C-A40B98DF76FD}"/>
              </a:ext>
            </a:extLst>
          </p:cNvPr>
          <p:cNvSpPr txBox="1">
            <a:spLocks/>
          </p:cNvSpPr>
          <p:nvPr/>
        </p:nvSpPr>
        <p:spPr>
          <a:xfrm>
            <a:off x="4097195" y="2485999"/>
            <a:ext cx="1813669" cy="1222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AFM insulator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8AEA575-F81D-43D3-ABA1-29ED8B928990}"/>
              </a:ext>
            </a:extLst>
          </p:cNvPr>
          <p:cNvCxnSpPr/>
          <p:nvPr/>
        </p:nvCxnSpPr>
        <p:spPr>
          <a:xfrm>
            <a:off x="2824605" y="4972794"/>
            <a:ext cx="3258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6246244-E183-4C69-82B6-F02D597D88D0}"/>
              </a:ext>
            </a:extLst>
          </p:cNvPr>
          <p:cNvCxnSpPr/>
          <p:nvPr/>
        </p:nvCxnSpPr>
        <p:spPr>
          <a:xfrm>
            <a:off x="3047949" y="4776578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396F157-D71F-48D8-92A6-D6D3B6096C69}"/>
              </a:ext>
            </a:extLst>
          </p:cNvPr>
          <p:cNvCxnSpPr/>
          <p:nvPr/>
        </p:nvCxnSpPr>
        <p:spPr>
          <a:xfrm flipV="1">
            <a:off x="2943023" y="4755623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914E8212-90E4-4EFB-B0D7-A371A816918C}"/>
              </a:ext>
            </a:extLst>
          </p:cNvPr>
          <p:cNvSpPr txBox="1">
            <a:spLocks/>
          </p:cNvSpPr>
          <p:nvPr/>
        </p:nvSpPr>
        <p:spPr>
          <a:xfrm>
            <a:off x="695490" y="5673832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A2820B94-5E36-44F8-AF8F-B70AA385BB22}"/>
              </a:ext>
            </a:extLst>
          </p:cNvPr>
          <p:cNvSpPr txBox="1">
            <a:spLocks/>
          </p:cNvSpPr>
          <p:nvPr/>
        </p:nvSpPr>
        <p:spPr>
          <a:xfrm>
            <a:off x="2720573" y="5385240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O</a:t>
            </a:r>
            <a:r>
              <a:rPr lang="en-US" baseline="30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2-</a:t>
            </a:r>
            <a:endParaRPr lang="en-US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B70A8B2-DEA6-44D7-8CB0-3E8CD185AE09}"/>
              </a:ext>
            </a:extLst>
          </p:cNvPr>
          <p:cNvCxnSpPr/>
          <p:nvPr/>
        </p:nvCxnSpPr>
        <p:spPr>
          <a:xfrm flipV="1">
            <a:off x="3472371" y="4795795"/>
            <a:ext cx="525518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A83BBEB-9279-46E9-8BDF-27E8A1B1A28B}"/>
              </a:ext>
            </a:extLst>
          </p:cNvPr>
          <p:cNvCxnSpPr/>
          <p:nvPr/>
        </p:nvCxnSpPr>
        <p:spPr>
          <a:xfrm>
            <a:off x="1915581" y="4795021"/>
            <a:ext cx="578069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5DA1D5-E7A4-48BB-B64D-91ABC2F22529}"/>
              </a:ext>
            </a:extLst>
          </p:cNvPr>
          <p:cNvCxnSpPr/>
          <p:nvPr/>
        </p:nvCxnSpPr>
        <p:spPr>
          <a:xfrm>
            <a:off x="411711" y="525092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12FF2C1-8AAA-479A-9E68-79888159B520}"/>
              </a:ext>
            </a:extLst>
          </p:cNvPr>
          <p:cNvCxnSpPr/>
          <p:nvPr/>
        </p:nvCxnSpPr>
        <p:spPr>
          <a:xfrm>
            <a:off x="924857" y="525092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BFA5FE-349E-4E43-8246-2BEFB9F635C4}"/>
              </a:ext>
            </a:extLst>
          </p:cNvPr>
          <p:cNvCxnSpPr/>
          <p:nvPr/>
        </p:nvCxnSpPr>
        <p:spPr>
          <a:xfrm>
            <a:off x="1474132" y="525092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535BFF-C43B-4026-8F71-71A4CDAC69C3}"/>
              </a:ext>
            </a:extLst>
          </p:cNvPr>
          <p:cNvCxnSpPr/>
          <p:nvPr/>
        </p:nvCxnSpPr>
        <p:spPr>
          <a:xfrm>
            <a:off x="680382" y="475562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57B73DF-9800-43EF-B6A0-B1888E3B33A3}"/>
              </a:ext>
            </a:extLst>
          </p:cNvPr>
          <p:cNvCxnSpPr/>
          <p:nvPr/>
        </p:nvCxnSpPr>
        <p:spPr>
          <a:xfrm>
            <a:off x="1182032" y="475562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FAF43C4-1BFF-41B2-AAF7-13FF1E832B3F}"/>
              </a:ext>
            </a:extLst>
          </p:cNvPr>
          <p:cNvCxnSpPr/>
          <p:nvPr/>
        </p:nvCxnSpPr>
        <p:spPr>
          <a:xfrm flipV="1">
            <a:off x="623538" y="500205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DF632-A4CC-480C-A6C2-0F8A686378A4}"/>
              </a:ext>
            </a:extLst>
          </p:cNvPr>
          <p:cNvCxnSpPr/>
          <p:nvPr/>
        </p:nvCxnSpPr>
        <p:spPr>
          <a:xfrm flipV="1">
            <a:off x="1144567" y="500205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2DD5FE7-58CA-4398-80DB-D7740E6CF527}"/>
              </a:ext>
            </a:extLst>
          </p:cNvPr>
          <p:cNvCxnSpPr/>
          <p:nvPr/>
        </p:nvCxnSpPr>
        <p:spPr>
          <a:xfrm flipV="1">
            <a:off x="1675098" y="500205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>
            <a:extLst>
              <a:ext uri="{FF2B5EF4-FFF2-40B4-BE49-F238E27FC236}">
                <a16:creationId xmlns:a16="http://schemas.microsoft.com/office/drawing/2014/main" id="{AE370452-44AF-4549-8E2F-41230DCDC141}"/>
              </a:ext>
            </a:extLst>
          </p:cNvPr>
          <p:cNvSpPr/>
          <p:nvPr/>
        </p:nvSpPr>
        <p:spPr>
          <a:xfrm>
            <a:off x="959374" y="4237057"/>
            <a:ext cx="1973882" cy="615711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30CFF08-4CD0-446F-8ABF-77C2241B9B1F}"/>
              </a:ext>
            </a:extLst>
          </p:cNvPr>
          <p:cNvCxnSpPr/>
          <p:nvPr/>
        </p:nvCxnSpPr>
        <p:spPr>
          <a:xfrm flipV="1">
            <a:off x="905387" y="4515362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>
            <a:extLst>
              <a:ext uri="{FF2B5EF4-FFF2-40B4-BE49-F238E27FC236}">
                <a16:creationId xmlns:a16="http://schemas.microsoft.com/office/drawing/2014/main" id="{3DF7FF5F-D6A3-4F0F-92A6-3D2D780C1265}"/>
              </a:ext>
            </a:extLst>
          </p:cNvPr>
          <p:cNvSpPr/>
          <p:nvPr/>
        </p:nvSpPr>
        <p:spPr>
          <a:xfrm>
            <a:off x="2922592" y="4178086"/>
            <a:ext cx="1596463" cy="733479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CC2AC4FF-A61A-43A7-9710-B5EB225E2BF2}"/>
              </a:ext>
            </a:extLst>
          </p:cNvPr>
          <p:cNvSpPr txBox="1">
            <a:spLocks/>
          </p:cNvSpPr>
          <p:nvPr/>
        </p:nvSpPr>
        <p:spPr>
          <a:xfrm>
            <a:off x="4595716" y="5705043"/>
            <a:ext cx="961719" cy="138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A244884-FB95-4BFF-B92B-3B3F6CCCF2AF}"/>
              </a:ext>
            </a:extLst>
          </p:cNvPr>
          <p:cNvCxnSpPr/>
          <p:nvPr/>
        </p:nvCxnSpPr>
        <p:spPr>
          <a:xfrm flipV="1">
            <a:off x="4311472" y="1069928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6224AF1-4914-4A98-858B-C700B120DF43}"/>
              </a:ext>
            </a:extLst>
          </p:cNvPr>
          <p:cNvCxnSpPr/>
          <p:nvPr/>
        </p:nvCxnSpPr>
        <p:spPr>
          <a:xfrm>
            <a:off x="4134081" y="524785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248A778-71D6-4B01-83BF-D7B3EA99DA64}"/>
              </a:ext>
            </a:extLst>
          </p:cNvPr>
          <p:cNvCxnSpPr/>
          <p:nvPr/>
        </p:nvCxnSpPr>
        <p:spPr>
          <a:xfrm>
            <a:off x="4647227" y="524785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AD8706D-B1FF-4575-9AED-F45E67EBA586}"/>
              </a:ext>
            </a:extLst>
          </p:cNvPr>
          <p:cNvCxnSpPr/>
          <p:nvPr/>
        </p:nvCxnSpPr>
        <p:spPr>
          <a:xfrm>
            <a:off x="5196502" y="524785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842E089-89E1-4A39-BD13-3DE16835D6F3}"/>
              </a:ext>
            </a:extLst>
          </p:cNvPr>
          <p:cNvCxnSpPr/>
          <p:nvPr/>
        </p:nvCxnSpPr>
        <p:spPr>
          <a:xfrm>
            <a:off x="4402752" y="475255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B806072-0D65-435D-BCBD-895C97C7F4A9}"/>
              </a:ext>
            </a:extLst>
          </p:cNvPr>
          <p:cNvCxnSpPr/>
          <p:nvPr/>
        </p:nvCxnSpPr>
        <p:spPr>
          <a:xfrm>
            <a:off x="4904402" y="475255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2D50D03-9F4C-4963-A3E4-913C74EE15F9}"/>
              </a:ext>
            </a:extLst>
          </p:cNvPr>
          <p:cNvCxnSpPr/>
          <p:nvPr/>
        </p:nvCxnSpPr>
        <p:spPr>
          <a:xfrm flipV="1">
            <a:off x="4345908" y="499899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DA339C5-BEA1-42EE-B9F9-EF8D8C87A194}"/>
              </a:ext>
            </a:extLst>
          </p:cNvPr>
          <p:cNvCxnSpPr/>
          <p:nvPr/>
        </p:nvCxnSpPr>
        <p:spPr>
          <a:xfrm flipV="1">
            <a:off x="4866937" y="499899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FF18369-28AB-4D8F-8284-57BA18D36B3D}"/>
              </a:ext>
            </a:extLst>
          </p:cNvPr>
          <p:cNvCxnSpPr/>
          <p:nvPr/>
        </p:nvCxnSpPr>
        <p:spPr>
          <a:xfrm flipV="1">
            <a:off x="5397468" y="499899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FB61610-8F7F-4C1D-A326-16AD7042AAAF}"/>
              </a:ext>
            </a:extLst>
          </p:cNvPr>
          <p:cNvCxnSpPr/>
          <p:nvPr/>
        </p:nvCxnSpPr>
        <p:spPr>
          <a:xfrm flipV="1">
            <a:off x="4627757" y="451229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DDB22-70F0-49F2-816F-965454DB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0F7B1E8-5980-4C83-8A0F-D575DC26C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0" r="1497"/>
          <a:stretch/>
        </p:blipFill>
        <p:spPr>
          <a:xfrm>
            <a:off x="89677" y="997611"/>
            <a:ext cx="3095194" cy="299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(La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 </a:t>
            </a:r>
            <a:r>
              <a:rPr lang="en-US" sz="3500" dirty="0">
                <a:latin typeface="Franklin Gothic Book" panose="020B0503020102020204" pitchFamily="34" charset="0"/>
              </a:rPr>
              <a:t>and (Sr</a:t>
            </a:r>
            <a:r>
              <a:rPr lang="en-US" sz="3500" baseline="30000" dirty="0">
                <a:latin typeface="Franklin Gothic Book" panose="020B0503020102020204" pitchFamily="34" charset="0"/>
              </a:rPr>
              <a:t>2+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4+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</a:t>
            </a:r>
            <a:r>
              <a:rPr lang="en-US" sz="3500" dirty="0">
                <a:latin typeface="Franklin Gothic Book" panose="020B0503020102020204" pitchFamily="34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A7D1C9-72C0-4F33-BEAA-AEB9B9075EE8}"/>
              </a:ext>
            </a:extLst>
          </p:cNvPr>
          <p:cNvCxnSpPr/>
          <p:nvPr/>
        </p:nvCxnSpPr>
        <p:spPr>
          <a:xfrm>
            <a:off x="568841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0DEEE-5E83-463B-B323-19FEF6F2B0C1}"/>
              </a:ext>
            </a:extLst>
          </p:cNvPr>
          <p:cNvCxnSpPr/>
          <p:nvPr/>
        </p:nvCxnSpPr>
        <p:spPr>
          <a:xfrm>
            <a:off x="6201561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FB3B87-50EB-488E-9D91-7D3755F15635}"/>
              </a:ext>
            </a:extLst>
          </p:cNvPr>
          <p:cNvCxnSpPr/>
          <p:nvPr/>
        </p:nvCxnSpPr>
        <p:spPr>
          <a:xfrm>
            <a:off x="6750836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DBD49-FD04-48D2-840F-4AFAB6857BBF}"/>
              </a:ext>
            </a:extLst>
          </p:cNvPr>
          <p:cNvCxnSpPr/>
          <p:nvPr/>
        </p:nvCxnSpPr>
        <p:spPr>
          <a:xfrm>
            <a:off x="595708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7935D0-A57D-47D7-912D-30CEAA96F922}"/>
              </a:ext>
            </a:extLst>
          </p:cNvPr>
          <p:cNvCxnSpPr/>
          <p:nvPr/>
        </p:nvCxnSpPr>
        <p:spPr>
          <a:xfrm>
            <a:off x="645873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C5640-B5C8-424B-BA2A-D4EB1B045684}"/>
              </a:ext>
            </a:extLst>
          </p:cNvPr>
          <p:cNvCxnSpPr/>
          <p:nvPr/>
        </p:nvCxnSpPr>
        <p:spPr>
          <a:xfrm flipV="1">
            <a:off x="590024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F00A1E-AD8F-4C05-AF95-DA8702E02D2A}"/>
              </a:ext>
            </a:extLst>
          </p:cNvPr>
          <p:cNvCxnSpPr/>
          <p:nvPr/>
        </p:nvCxnSpPr>
        <p:spPr>
          <a:xfrm flipV="1">
            <a:off x="6421271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2A1550-66DA-4FDB-968C-9E9132C56E4E}"/>
              </a:ext>
            </a:extLst>
          </p:cNvPr>
          <p:cNvCxnSpPr/>
          <p:nvPr/>
        </p:nvCxnSpPr>
        <p:spPr>
          <a:xfrm flipV="1">
            <a:off x="695180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6120E-EB6A-48E5-9000-71682289B715}"/>
              </a:ext>
            </a:extLst>
          </p:cNvPr>
          <p:cNvSpPr txBox="1">
            <a:spLocks/>
          </p:cNvSpPr>
          <p:nvPr/>
        </p:nvSpPr>
        <p:spPr>
          <a:xfrm>
            <a:off x="5972422" y="2486000"/>
            <a:ext cx="2081918" cy="1301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4+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FM conductor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BDF5446-B6C0-4E55-A5A2-1C6D8180244B}"/>
              </a:ext>
            </a:extLst>
          </p:cNvPr>
          <p:cNvSpPr txBox="1">
            <a:spLocks/>
          </p:cNvSpPr>
          <p:nvPr/>
        </p:nvSpPr>
        <p:spPr>
          <a:xfrm>
            <a:off x="7310295" y="1789255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t</a:t>
            </a:r>
            <a:r>
              <a:rPr lang="en-US" baseline="-25000" dirty="0">
                <a:latin typeface="Franklin Gothic Book" panose="020B0503020102020204" pitchFamily="34" charset="0"/>
              </a:rPr>
              <a:t>2g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E0B2D44-BC85-4CF8-B7B2-647F068830B4}"/>
              </a:ext>
            </a:extLst>
          </p:cNvPr>
          <p:cNvSpPr txBox="1">
            <a:spLocks/>
          </p:cNvSpPr>
          <p:nvPr/>
        </p:nvSpPr>
        <p:spPr>
          <a:xfrm>
            <a:off x="7306541" y="986107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Franklin Gothic Book" panose="020B0503020102020204" pitchFamily="34" charset="0"/>
              </a:rPr>
              <a:t>e</a:t>
            </a:r>
            <a:r>
              <a:rPr lang="en-US" baseline="-25000" dirty="0" err="1">
                <a:latin typeface="Franklin Gothic Book" panose="020B0503020102020204" pitchFamily="34" charset="0"/>
              </a:rPr>
              <a:t>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250B6-552D-4255-A916-ED83748C765F}"/>
              </a:ext>
            </a:extLst>
          </p:cNvPr>
          <p:cNvCxnSpPr>
            <a:cxnSpLocks/>
          </p:cNvCxnSpPr>
          <p:nvPr/>
        </p:nvCxnSpPr>
        <p:spPr>
          <a:xfrm>
            <a:off x="6826596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5F9B3-8E13-4E75-B243-4F5CF3104193}"/>
              </a:ext>
            </a:extLst>
          </p:cNvPr>
          <p:cNvCxnSpPr>
            <a:cxnSpLocks/>
          </p:cNvCxnSpPr>
          <p:nvPr/>
        </p:nvCxnSpPr>
        <p:spPr>
          <a:xfrm>
            <a:off x="7764068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5B49E7-9545-42AE-9135-2F85BDFA8D4D}"/>
              </a:ext>
            </a:extLst>
          </p:cNvPr>
          <p:cNvCxnSpPr>
            <a:cxnSpLocks/>
          </p:cNvCxnSpPr>
          <p:nvPr/>
        </p:nvCxnSpPr>
        <p:spPr>
          <a:xfrm>
            <a:off x="7108467" y="2047120"/>
            <a:ext cx="266936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7F7738-42D9-4FCD-8EFB-B259849CF89E}"/>
              </a:ext>
            </a:extLst>
          </p:cNvPr>
          <p:cNvCxnSpPr>
            <a:cxnSpLocks/>
          </p:cNvCxnSpPr>
          <p:nvPr/>
        </p:nvCxnSpPr>
        <p:spPr>
          <a:xfrm>
            <a:off x="7776768" y="2047120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7027C8-ECC7-472D-AA99-139038DC6C9F}"/>
              </a:ext>
            </a:extLst>
          </p:cNvPr>
          <p:cNvCxnSpPr>
            <a:cxnSpLocks/>
          </p:cNvCxnSpPr>
          <p:nvPr/>
        </p:nvCxnSpPr>
        <p:spPr>
          <a:xfrm>
            <a:off x="8373147" y="1297821"/>
            <a:ext cx="0" cy="749299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2AB8DA-B594-42CB-BC4E-3588626075EC}"/>
              </a:ext>
            </a:extLst>
          </p:cNvPr>
          <p:cNvSpPr txBox="1">
            <a:spLocks/>
          </p:cNvSpPr>
          <p:nvPr/>
        </p:nvSpPr>
        <p:spPr>
          <a:xfrm>
            <a:off x="8434050" y="1406278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0066FF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2E771C-8149-4143-82D2-BFF4C120C6E5}"/>
              </a:ext>
            </a:extLst>
          </p:cNvPr>
          <p:cNvCxnSpPr/>
          <p:nvPr/>
        </p:nvCxnSpPr>
        <p:spPr>
          <a:xfrm>
            <a:off x="3813189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9EDC67D-90C6-48F5-AA30-6B1F4DE6CE93}"/>
              </a:ext>
            </a:extLst>
          </p:cNvPr>
          <p:cNvCxnSpPr/>
          <p:nvPr/>
        </p:nvCxnSpPr>
        <p:spPr>
          <a:xfrm>
            <a:off x="432633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4D0D2A-2BCF-44A9-9EC1-DEAB67227892}"/>
              </a:ext>
            </a:extLst>
          </p:cNvPr>
          <p:cNvCxnSpPr/>
          <p:nvPr/>
        </p:nvCxnSpPr>
        <p:spPr>
          <a:xfrm>
            <a:off x="4875610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FE93676-A1A7-45F1-9B57-835F51F26E8F}"/>
              </a:ext>
            </a:extLst>
          </p:cNvPr>
          <p:cNvCxnSpPr/>
          <p:nvPr/>
        </p:nvCxnSpPr>
        <p:spPr>
          <a:xfrm>
            <a:off x="408186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C94388-4FFD-4127-B7ED-DB1BA0EB2B9A}"/>
              </a:ext>
            </a:extLst>
          </p:cNvPr>
          <p:cNvCxnSpPr/>
          <p:nvPr/>
        </p:nvCxnSpPr>
        <p:spPr>
          <a:xfrm>
            <a:off x="458351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490A64-E926-4902-AC47-11881FF5EC26}"/>
              </a:ext>
            </a:extLst>
          </p:cNvPr>
          <p:cNvCxnSpPr/>
          <p:nvPr/>
        </p:nvCxnSpPr>
        <p:spPr>
          <a:xfrm flipV="1">
            <a:off x="402501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07DFB66-F74A-4D47-BCC4-E6C16A58AB15}"/>
              </a:ext>
            </a:extLst>
          </p:cNvPr>
          <p:cNvCxnSpPr/>
          <p:nvPr/>
        </p:nvCxnSpPr>
        <p:spPr>
          <a:xfrm flipV="1">
            <a:off x="4546045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8F63458-86F9-4629-A831-BF849117453B}"/>
              </a:ext>
            </a:extLst>
          </p:cNvPr>
          <p:cNvCxnSpPr/>
          <p:nvPr/>
        </p:nvCxnSpPr>
        <p:spPr>
          <a:xfrm flipV="1">
            <a:off x="507657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899AD4B-05CD-4516-B72C-A40B98DF76FD}"/>
              </a:ext>
            </a:extLst>
          </p:cNvPr>
          <p:cNvSpPr txBox="1">
            <a:spLocks/>
          </p:cNvSpPr>
          <p:nvPr/>
        </p:nvSpPr>
        <p:spPr>
          <a:xfrm>
            <a:off x="4097195" y="2485999"/>
            <a:ext cx="1813669" cy="1222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AFM insulator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8AEA575-F81D-43D3-ABA1-29ED8B928990}"/>
              </a:ext>
            </a:extLst>
          </p:cNvPr>
          <p:cNvCxnSpPr/>
          <p:nvPr/>
        </p:nvCxnSpPr>
        <p:spPr>
          <a:xfrm>
            <a:off x="2824605" y="4968984"/>
            <a:ext cx="3258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6246244-E183-4C69-82B6-F02D597D88D0}"/>
              </a:ext>
            </a:extLst>
          </p:cNvPr>
          <p:cNvCxnSpPr/>
          <p:nvPr/>
        </p:nvCxnSpPr>
        <p:spPr>
          <a:xfrm>
            <a:off x="3047949" y="4772768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396F157-D71F-48D8-92A6-D6D3B6096C69}"/>
              </a:ext>
            </a:extLst>
          </p:cNvPr>
          <p:cNvCxnSpPr/>
          <p:nvPr/>
        </p:nvCxnSpPr>
        <p:spPr>
          <a:xfrm flipV="1">
            <a:off x="2943023" y="4751813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914E8212-90E4-4EFB-B0D7-A371A816918C}"/>
              </a:ext>
            </a:extLst>
          </p:cNvPr>
          <p:cNvSpPr txBox="1">
            <a:spLocks/>
          </p:cNvSpPr>
          <p:nvPr/>
        </p:nvSpPr>
        <p:spPr>
          <a:xfrm>
            <a:off x="695490" y="5670022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A2820B94-5E36-44F8-AF8F-B70AA385BB22}"/>
              </a:ext>
            </a:extLst>
          </p:cNvPr>
          <p:cNvSpPr txBox="1">
            <a:spLocks/>
          </p:cNvSpPr>
          <p:nvPr/>
        </p:nvSpPr>
        <p:spPr>
          <a:xfrm>
            <a:off x="2720573" y="5381430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O</a:t>
            </a:r>
            <a:r>
              <a:rPr lang="en-US" baseline="30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2-</a:t>
            </a:r>
            <a:endParaRPr lang="en-US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B70A8B2-DEA6-44D7-8CB0-3E8CD185AE09}"/>
              </a:ext>
            </a:extLst>
          </p:cNvPr>
          <p:cNvCxnSpPr/>
          <p:nvPr/>
        </p:nvCxnSpPr>
        <p:spPr>
          <a:xfrm flipV="1">
            <a:off x="3472371" y="4791985"/>
            <a:ext cx="525518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A83BBEB-9279-46E9-8BDF-27E8A1B1A28B}"/>
              </a:ext>
            </a:extLst>
          </p:cNvPr>
          <p:cNvCxnSpPr/>
          <p:nvPr/>
        </p:nvCxnSpPr>
        <p:spPr>
          <a:xfrm>
            <a:off x="1915581" y="4791211"/>
            <a:ext cx="578069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5DA1D5-E7A4-48BB-B64D-91ABC2F22529}"/>
              </a:ext>
            </a:extLst>
          </p:cNvPr>
          <p:cNvCxnSpPr/>
          <p:nvPr/>
        </p:nvCxnSpPr>
        <p:spPr>
          <a:xfrm>
            <a:off x="411711" y="524711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12FF2C1-8AAA-479A-9E68-79888159B520}"/>
              </a:ext>
            </a:extLst>
          </p:cNvPr>
          <p:cNvCxnSpPr/>
          <p:nvPr/>
        </p:nvCxnSpPr>
        <p:spPr>
          <a:xfrm>
            <a:off x="924857" y="524711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BFA5FE-349E-4E43-8246-2BEFB9F635C4}"/>
              </a:ext>
            </a:extLst>
          </p:cNvPr>
          <p:cNvCxnSpPr/>
          <p:nvPr/>
        </p:nvCxnSpPr>
        <p:spPr>
          <a:xfrm>
            <a:off x="1474132" y="524711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535BFF-C43B-4026-8F71-71A4CDAC69C3}"/>
              </a:ext>
            </a:extLst>
          </p:cNvPr>
          <p:cNvCxnSpPr/>
          <p:nvPr/>
        </p:nvCxnSpPr>
        <p:spPr>
          <a:xfrm>
            <a:off x="680382" y="475181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57B73DF-9800-43EF-B6A0-B1888E3B33A3}"/>
              </a:ext>
            </a:extLst>
          </p:cNvPr>
          <p:cNvCxnSpPr/>
          <p:nvPr/>
        </p:nvCxnSpPr>
        <p:spPr>
          <a:xfrm>
            <a:off x="1182032" y="475181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FAF43C4-1BFF-41B2-AAF7-13FF1E832B3F}"/>
              </a:ext>
            </a:extLst>
          </p:cNvPr>
          <p:cNvCxnSpPr/>
          <p:nvPr/>
        </p:nvCxnSpPr>
        <p:spPr>
          <a:xfrm flipV="1">
            <a:off x="623538" y="499824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DF632-A4CC-480C-A6C2-0F8A686378A4}"/>
              </a:ext>
            </a:extLst>
          </p:cNvPr>
          <p:cNvCxnSpPr/>
          <p:nvPr/>
        </p:nvCxnSpPr>
        <p:spPr>
          <a:xfrm flipV="1">
            <a:off x="1144567" y="499824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2DD5FE7-58CA-4398-80DB-D7740E6CF527}"/>
              </a:ext>
            </a:extLst>
          </p:cNvPr>
          <p:cNvCxnSpPr/>
          <p:nvPr/>
        </p:nvCxnSpPr>
        <p:spPr>
          <a:xfrm flipV="1">
            <a:off x="1675098" y="499824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>
            <a:extLst>
              <a:ext uri="{FF2B5EF4-FFF2-40B4-BE49-F238E27FC236}">
                <a16:creationId xmlns:a16="http://schemas.microsoft.com/office/drawing/2014/main" id="{AE370452-44AF-4549-8E2F-41230DCDC141}"/>
              </a:ext>
            </a:extLst>
          </p:cNvPr>
          <p:cNvSpPr/>
          <p:nvPr/>
        </p:nvSpPr>
        <p:spPr>
          <a:xfrm>
            <a:off x="959374" y="4233247"/>
            <a:ext cx="1973882" cy="615711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30CFF08-4CD0-446F-8ABF-77C2241B9B1F}"/>
              </a:ext>
            </a:extLst>
          </p:cNvPr>
          <p:cNvCxnSpPr/>
          <p:nvPr/>
        </p:nvCxnSpPr>
        <p:spPr>
          <a:xfrm flipV="1">
            <a:off x="905387" y="4511552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>
            <a:extLst>
              <a:ext uri="{FF2B5EF4-FFF2-40B4-BE49-F238E27FC236}">
                <a16:creationId xmlns:a16="http://schemas.microsoft.com/office/drawing/2014/main" id="{3DF7FF5F-D6A3-4F0F-92A6-3D2D780C1265}"/>
              </a:ext>
            </a:extLst>
          </p:cNvPr>
          <p:cNvSpPr/>
          <p:nvPr/>
        </p:nvSpPr>
        <p:spPr>
          <a:xfrm>
            <a:off x="2922592" y="4174276"/>
            <a:ext cx="1596463" cy="733479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CC2AC4FF-A61A-43A7-9710-B5EB225E2BF2}"/>
              </a:ext>
            </a:extLst>
          </p:cNvPr>
          <p:cNvSpPr txBox="1">
            <a:spLocks/>
          </p:cNvSpPr>
          <p:nvPr/>
        </p:nvSpPr>
        <p:spPr>
          <a:xfrm>
            <a:off x="4595716" y="5701233"/>
            <a:ext cx="961719" cy="138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4+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A244884-FB95-4BFF-B92B-3B3F6CCCF2AF}"/>
              </a:ext>
            </a:extLst>
          </p:cNvPr>
          <p:cNvCxnSpPr/>
          <p:nvPr/>
        </p:nvCxnSpPr>
        <p:spPr>
          <a:xfrm flipV="1">
            <a:off x="4311472" y="1069928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6224AF1-4914-4A98-858B-C700B120DF43}"/>
              </a:ext>
            </a:extLst>
          </p:cNvPr>
          <p:cNvCxnSpPr/>
          <p:nvPr/>
        </p:nvCxnSpPr>
        <p:spPr>
          <a:xfrm>
            <a:off x="4134081" y="524404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248A778-71D6-4B01-83BF-D7B3EA99DA64}"/>
              </a:ext>
            </a:extLst>
          </p:cNvPr>
          <p:cNvCxnSpPr/>
          <p:nvPr/>
        </p:nvCxnSpPr>
        <p:spPr>
          <a:xfrm>
            <a:off x="4647227" y="524404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AD8706D-B1FF-4575-9AED-F45E67EBA586}"/>
              </a:ext>
            </a:extLst>
          </p:cNvPr>
          <p:cNvCxnSpPr/>
          <p:nvPr/>
        </p:nvCxnSpPr>
        <p:spPr>
          <a:xfrm>
            <a:off x="5196502" y="524404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842E089-89E1-4A39-BD13-3DE16835D6F3}"/>
              </a:ext>
            </a:extLst>
          </p:cNvPr>
          <p:cNvCxnSpPr/>
          <p:nvPr/>
        </p:nvCxnSpPr>
        <p:spPr>
          <a:xfrm>
            <a:off x="4402752" y="474874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B806072-0D65-435D-BCBD-895C97C7F4A9}"/>
              </a:ext>
            </a:extLst>
          </p:cNvPr>
          <p:cNvCxnSpPr/>
          <p:nvPr/>
        </p:nvCxnSpPr>
        <p:spPr>
          <a:xfrm>
            <a:off x="4904402" y="474874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2D50D03-9F4C-4963-A3E4-913C74EE15F9}"/>
              </a:ext>
            </a:extLst>
          </p:cNvPr>
          <p:cNvCxnSpPr/>
          <p:nvPr/>
        </p:nvCxnSpPr>
        <p:spPr>
          <a:xfrm flipV="1">
            <a:off x="4345908" y="499518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DA339C5-BEA1-42EE-B9F9-EF8D8C87A194}"/>
              </a:ext>
            </a:extLst>
          </p:cNvPr>
          <p:cNvCxnSpPr/>
          <p:nvPr/>
        </p:nvCxnSpPr>
        <p:spPr>
          <a:xfrm flipV="1">
            <a:off x="4866937" y="499518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FF18369-28AB-4D8F-8284-57BA18D36B3D}"/>
              </a:ext>
            </a:extLst>
          </p:cNvPr>
          <p:cNvCxnSpPr/>
          <p:nvPr/>
        </p:nvCxnSpPr>
        <p:spPr>
          <a:xfrm flipV="1">
            <a:off x="5397468" y="499518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F473329-1ED7-4374-9F0B-D538DA461FE8}"/>
              </a:ext>
            </a:extLst>
          </p:cNvPr>
          <p:cNvSpPr txBox="1"/>
          <p:nvPr/>
        </p:nvSpPr>
        <p:spPr>
          <a:xfrm>
            <a:off x="172683" y="6328437"/>
            <a:ext cx="879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Zhao, Y.; Xu, Z.; Ratcliff, W.; Lynn, J. Magnetic Phase Transition and Spin Wave Excitations in the Colossal </a:t>
            </a:r>
            <a:r>
              <a:rPr lang="en-US" sz="1200" dirty="0" err="1">
                <a:latin typeface="Franklin Gothic Book" panose="020B0503020102020204" pitchFamily="34" charset="0"/>
              </a:rPr>
              <a:t>Magnetoresistive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en-US" sz="1200" dirty="0" err="1">
                <a:latin typeface="Franklin Gothic Book" panose="020B0503020102020204" pitchFamily="34" charset="0"/>
              </a:rPr>
              <a:t>Manganites</a:t>
            </a:r>
            <a:r>
              <a:rPr lang="en-US" sz="1200" dirty="0">
                <a:latin typeface="Franklin Gothic Book" panose="020B0503020102020204" pitchFamily="34" charset="0"/>
              </a:rPr>
              <a:t>: An Experiment Using the BT7 Triple-Axis Spectrometer. NIST NCNR (2017).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66B34-3243-47FC-BFA4-B2C8A131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0F7B1E8-5980-4C83-8A0F-D575DC26C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0" r="1497"/>
          <a:stretch/>
        </p:blipFill>
        <p:spPr>
          <a:xfrm>
            <a:off x="89677" y="997611"/>
            <a:ext cx="3095194" cy="299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(La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3+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 </a:t>
            </a:r>
            <a:r>
              <a:rPr lang="en-US" sz="3500" dirty="0">
                <a:latin typeface="Franklin Gothic Book" panose="020B0503020102020204" pitchFamily="34" charset="0"/>
              </a:rPr>
              <a:t>and (Sr</a:t>
            </a:r>
            <a:r>
              <a:rPr lang="en-US" sz="3500" baseline="30000" dirty="0">
                <a:latin typeface="Franklin Gothic Book" panose="020B0503020102020204" pitchFamily="34" charset="0"/>
              </a:rPr>
              <a:t>2+</a:t>
            </a:r>
            <a:r>
              <a:rPr lang="en-US" sz="3500" dirty="0">
                <a:latin typeface="Franklin Gothic Book" panose="020B0503020102020204" pitchFamily="34" charset="0"/>
              </a:rPr>
              <a:t>)(Mn</a:t>
            </a:r>
            <a:r>
              <a:rPr lang="en-US" sz="3500" baseline="30000" dirty="0">
                <a:latin typeface="Franklin Gothic Book" panose="020B0503020102020204" pitchFamily="34" charset="0"/>
              </a:rPr>
              <a:t>4+</a:t>
            </a:r>
            <a:r>
              <a:rPr lang="en-US" sz="3500" dirty="0">
                <a:latin typeface="Franklin Gothic Book" panose="020B0503020102020204" pitchFamily="34" charset="0"/>
              </a:rPr>
              <a:t>)O</a:t>
            </a:r>
            <a:r>
              <a:rPr lang="en-US" sz="3500" baseline="-25000" dirty="0">
                <a:latin typeface="Franklin Gothic Book" panose="020B0503020102020204" pitchFamily="34" charset="0"/>
              </a:rPr>
              <a:t>3</a:t>
            </a:r>
            <a:r>
              <a:rPr lang="en-US" sz="3500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436" y="4226192"/>
            <a:ext cx="3039025" cy="1685920"/>
          </a:xfrm>
          <a:ln w="28575">
            <a:solidFill>
              <a:srgbClr val="0099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Franklin Gothic Book" panose="020B0503020102020204" pitchFamily="34" charset="0"/>
              </a:rPr>
              <a:t>Charge, exchange, and geometry drive magnetic order</a:t>
            </a:r>
          </a:p>
          <a:p>
            <a:pPr marL="0" indent="0" algn="ctr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A7D1C9-72C0-4F33-BEAA-AEB9B9075EE8}"/>
              </a:ext>
            </a:extLst>
          </p:cNvPr>
          <p:cNvCxnSpPr/>
          <p:nvPr/>
        </p:nvCxnSpPr>
        <p:spPr>
          <a:xfrm>
            <a:off x="568841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0DEEE-5E83-463B-B323-19FEF6F2B0C1}"/>
              </a:ext>
            </a:extLst>
          </p:cNvPr>
          <p:cNvCxnSpPr/>
          <p:nvPr/>
        </p:nvCxnSpPr>
        <p:spPr>
          <a:xfrm>
            <a:off x="6201561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FB3B87-50EB-488E-9D91-7D3755F15635}"/>
              </a:ext>
            </a:extLst>
          </p:cNvPr>
          <p:cNvCxnSpPr/>
          <p:nvPr/>
        </p:nvCxnSpPr>
        <p:spPr>
          <a:xfrm>
            <a:off x="6750836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DBD49-FD04-48D2-840F-4AFAB6857BBF}"/>
              </a:ext>
            </a:extLst>
          </p:cNvPr>
          <p:cNvCxnSpPr/>
          <p:nvPr/>
        </p:nvCxnSpPr>
        <p:spPr>
          <a:xfrm>
            <a:off x="595708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7935D0-A57D-47D7-912D-30CEAA96F922}"/>
              </a:ext>
            </a:extLst>
          </p:cNvPr>
          <p:cNvCxnSpPr/>
          <p:nvPr/>
        </p:nvCxnSpPr>
        <p:spPr>
          <a:xfrm>
            <a:off x="6458736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FC5640-B5C8-424B-BA2A-D4EB1B045684}"/>
              </a:ext>
            </a:extLst>
          </p:cNvPr>
          <p:cNvCxnSpPr/>
          <p:nvPr/>
        </p:nvCxnSpPr>
        <p:spPr>
          <a:xfrm flipV="1">
            <a:off x="590024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F00A1E-AD8F-4C05-AF95-DA8702E02D2A}"/>
              </a:ext>
            </a:extLst>
          </p:cNvPr>
          <p:cNvCxnSpPr/>
          <p:nvPr/>
        </p:nvCxnSpPr>
        <p:spPr>
          <a:xfrm flipV="1">
            <a:off x="6421271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2A1550-66DA-4FDB-968C-9E9132C56E4E}"/>
              </a:ext>
            </a:extLst>
          </p:cNvPr>
          <p:cNvCxnSpPr/>
          <p:nvPr/>
        </p:nvCxnSpPr>
        <p:spPr>
          <a:xfrm flipV="1">
            <a:off x="6951802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6120E-EB6A-48E5-9000-71682289B715}"/>
              </a:ext>
            </a:extLst>
          </p:cNvPr>
          <p:cNvSpPr txBox="1">
            <a:spLocks/>
          </p:cNvSpPr>
          <p:nvPr/>
        </p:nvSpPr>
        <p:spPr>
          <a:xfrm>
            <a:off x="5972422" y="2486000"/>
            <a:ext cx="2081918" cy="1301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4+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FM conductor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BDF5446-B6C0-4E55-A5A2-1C6D8180244B}"/>
              </a:ext>
            </a:extLst>
          </p:cNvPr>
          <p:cNvSpPr txBox="1">
            <a:spLocks/>
          </p:cNvSpPr>
          <p:nvPr/>
        </p:nvSpPr>
        <p:spPr>
          <a:xfrm>
            <a:off x="7310295" y="1789255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t</a:t>
            </a:r>
            <a:r>
              <a:rPr lang="en-US" baseline="-25000" dirty="0">
                <a:latin typeface="Franklin Gothic Book" panose="020B0503020102020204" pitchFamily="34" charset="0"/>
              </a:rPr>
              <a:t>2g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E0B2D44-BC85-4CF8-B7B2-647F068830B4}"/>
              </a:ext>
            </a:extLst>
          </p:cNvPr>
          <p:cNvSpPr txBox="1">
            <a:spLocks/>
          </p:cNvSpPr>
          <p:nvPr/>
        </p:nvSpPr>
        <p:spPr>
          <a:xfrm>
            <a:off x="7306541" y="986107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Franklin Gothic Book" panose="020B0503020102020204" pitchFamily="34" charset="0"/>
              </a:rPr>
              <a:t>e</a:t>
            </a:r>
            <a:r>
              <a:rPr lang="en-US" baseline="-25000" dirty="0" err="1">
                <a:latin typeface="Franklin Gothic Book" panose="020B0503020102020204" pitchFamily="34" charset="0"/>
              </a:rPr>
              <a:t>g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250B6-552D-4255-A916-ED83748C765F}"/>
              </a:ext>
            </a:extLst>
          </p:cNvPr>
          <p:cNvCxnSpPr>
            <a:cxnSpLocks/>
          </p:cNvCxnSpPr>
          <p:nvPr/>
        </p:nvCxnSpPr>
        <p:spPr>
          <a:xfrm>
            <a:off x="6826596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5F9B3-8E13-4E75-B243-4F5CF3104193}"/>
              </a:ext>
            </a:extLst>
          </p:cNvPr>
          <p:cNvCxnSpPr>
            <a:cxnSpLocks/>
          </p:cNvCxnSpPr>
          <p:nvPr/>
        </p:nvCxnSpPr>
        <p:spPr>
          <a:xfrm>
            <a:off x="7764068" y="1297821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5B49E7-9545-42AE-9135-2F85BDFA8D4D}"/>
              </a:ext>
            </a:extLst>
          </p:cNvPr>
          <p:cNvCxnSpPr>
            <a:cxnSpLocks/>
          </p:cNvCxnSpPr>
          <p:nvPr/>
        </p:nvCxnSpPr>
        <p:spPr>
          <a:xfrm>
            <a:off x="7108467" y="2047120"/>
            <a:ext cx="266936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7F7738-42D9-4FCD-8EFB-B259849CF89E}"/>
              </a:ext>
            </a:extLst>
          </p:cNvPr>
          <p:cNvCxnSpPr>
            <a:cxnSpLocks/>
          </p:cNvCxnSpPr>
          <p:nvPr/>
        </p:nvCxnSpPr>
        <p:spPr>
          <a:xfrm>
            <a:off x="7776768" y="2047120"/>
            <a:ext cx="511353" cy="0"/>
          </a:xfrm>
          <a:prstGeom prst="line">
            <a:avLst/>
          </a:prstGeom>
          <a:ln w="190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7027C8-ECC7-472D-AA99-139038DC6C9F}"/>
              </a:ext>
            </a:extLst>
          </p:cNvPr>
          <p:cNvCxnSpPr>
            <a:cxnSpLocks/>
          </p:cNvCxnSpPr>
          <p:nvPr/>
        </p:nvCxnSpPr>
        <p:spPr>
          <a:xfrm>
            <a:off x="8373147" y="1297821"/>
            <a:ext cx="0" cy="749299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02AB8DA-B594-42CB-BC4E-3588626075EC}"/>
              </a:ext>
            </a:extLst>
          </p:cNvPr>
          <p:cNvSpPr txBox="1">
            <a:spLocks/>
          </p:cNvSpPr>
          <p:nvPr/>
        </p:nvSpPr>
        <p:spPr>
          <a:xfrm>
            <a:off x="8434050" y="1406278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0066FF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2E771C-8149-4143-82D2-BFF4C120C6E5}"/>
              </a:ext>
            </a:extLst>
          </p:cNvPr>
          <p:cNvCxnSpPr/>
          <p:nvPr/>
        </p:nvCxnSpPr>
        <p:spPr>
          <a:xfrm>
            <a:off x="3813189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9EDC67D-90C6-48F5-AA30-6B1F4DE6CE93}"/>
              </a:ext>
            </a:extLst>
          </p:cNvPr>
          <p:cNvCxnSpPr/>
          <p:nvPr/>
        </p:nvCxnSpPr>
        <p:spPr>
          <a:xfrm>
            <a:off x="4326335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4D0D2A-2BCF-44A9-9EC1-DEAB67227892}"/>
              </a:ext>
            </a:extLst>
          </p:cNvPr>
          <p:cNvCxnSpPr/>
          <p:nvPr/>
        </p:nvCxnSpPr>
        <p:spPr>
          <a:xfrm>
            <a:off x="4875610" y="20471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FE93676-A1A7-45F1-9B57-835F51F26E8F}"/>
              </a:ext>
            </a:extLst>
          </p:cNvPr>
          <p:cNvCxnSpPr/>
          <p:nvPr/>
        </p:nvCxnSpPr>
        <p:spPr>
          <a:xfrm>
            <a:off x="408186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C94388-4FFD-4127-B7ED-DB1BA0EB2B9A}"/>
              </a:ext>
            </a:extLst>
          </p:cNvPr>
          <p:cNvCxnSpPr/>
          <p:nvPr/>
        </p:nvCxnSpPr>
        <p:spPr>
          <a:xfrm>
            <a:off x="4583510" y="1297821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490A64-E926-4902-AC47-11881FF5EC26}"/>
              </a:ext>
            </a:extLst>
          </p:cNvPr>
          <p:cNvCxnSpPr/>
          <p:nvPr/>
        </p:nvCxnSpPr>
        <p:spPr>
          <a:xfrm flipV="1">
            <a:off x="402501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07DFB66-F74A-4D47-BCC4-E6C16A58AB15}"/>
              </a:ext>
            </a:extLst>
          </p:cNvPr>
          <p:cNvCxnSpPr/>
          <p:nvPr/>
        </p:nvCxnSpPr>
        <p:spPr>
          <a:xfrm flipV="1">
            <a:off x="4546045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8F63458-86F9-4629-A831-BF849117453B}"/>
              </a:ext>
            </a:extLst>
          </p:cNvPr>
          <p:cNvCxnSpPr/>
          <p:nvPr/>
        </p:nvCxnSpPr>
        <p:spPr>
          <a:xfrm flipV="1">
            <a:off x="5076576" y="1798255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899AD4B-05CD-4516-B72C-A40B98DF76FD}"/>
              </a:ext>
            </a:extLst>
          </p:cNvPr>
          <p:cNvSpPr txBox="1">
            <a:spLocks/>
          </p:cNvSpPr>
          <p:nvPr/>
        </p:nvSpPr>
        <p:spPr>
          <a:xfrm>
            <a:off x="4097195" y="2485999"/>
            <a:ext cx="1813669" cy="1222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AFM insulator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8AEA575-F81D-43D3-ABA1-29ED8B928990}"/>
              </a:ext>
            </a:extLst>
          </p:cNvPr>
          <p:cNvCxnSpPr/>
          <p:nvPr/>
        </p:nvCxnSpPr>
        <p:spPr>
          <a:xfrm>
            <a:off x="2824605" y="4946124"/>
            <a:ext cx="3258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6246244-E183-4C69-82B6-F02D597D88D0}"/>
              </a:ext>
            </a:extLst>
          </p:cNvPr>
          <p:cNvCxnSpPr/>
          <p:nvPr/>
        </p:nvCxnSpPr>
        <p:spPr>
          <a:xfrm>
            <a:off x="3047949" y="4749908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396F157-D71F-48D8-92A6-D6D3B6096C69}"/>
              </a:ext>
            </a:extLst>
          </p:cNvPr>
          <p:cNvCxnSpPr/>
          <p:nvPr/>
        </p:nvCxnSpPr>
        <p:spPr>
          <a:xfrm flipV="1">
            <a:off x="2943023" y="4728953"/>
            <a:ext cx="0" cy="4319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914E8212-90E4-4EFB-B0D7-A371A816918C}"/>
              </a:ext>
            </a:extLst>
          </p:cNvPr>
          <p:cNvSpPr txBox="1">
            <a:spLocks/>
          </p:cNvSpPr>
          <p:nvPr/>
        </p:nvSpPr>
        <p:spPr>
          <a:xfrm>
            <a:off x="695490" y="5647162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3+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A2820B94-5E36-44F8-AF8F-B70AA385BB22}"/>
              </a:ext>
            </a:extLst>
          </p:cNvPr>
          <p:cNvSpPr txBox="1">
            <a:spLocks/>
          </p:cNvSpPr>
          <p:nvPr/>
        </p:nvSpPr>
        <p:spPr>
          <a:xfrm>
            <a:off x="2720573" y="5358570"/>
            <a:ext cx="961719" cy="51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O</a:t>
            </a:r>
            <a:r>
              <a:rPr lang="en-US" baseline="30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2-</a:t>
            </a:r>
            <a:endParaRPr lang="en-US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B70A8B2-DEA6-44D7-8CB0-3E8CD185AE09}"/>
              </a:ext>
            </a:extLst>
          </p:cNvPr>
          <p:cNvCxnSpPr/>
          <p:nvPr/>
        </p:nvCxnSpPr>
        <p:spPr>
          <a:xfrm flipV="1">
            <a:off x="3472371" y="4769125"/>
            <a:ext cx="525518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A83BBEB-9279-46E9-8BDF-27E8A1B1A28B}"/>
              </a:ext>
            </a:extLst>
          </p:cNvPr>
          <p:cNvCxnSpPr/>
          <p:nvPr/>
        </p:nvCxnSpPr>
        <p:spPr>
          <a:xfrm>
            <a:off x="1915581" y="4768351"/>
            <a:ext cx="578069" cy="215954"/>
          </a:xfrm>
          <a:prstGeom prst="straightConnector1">
            <a:avLst/>
          </a:prstGeom>
          <a:ln w="28575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5DA1D5-E7A4-48BB-B64D-91ABC2F22529}"/>
              </a:ext>
            </a:extLst>
          </p:cNvPr>
          <p:cNvCxnSpPr/>
          <p:nvPr/>
        </p:nvCxnSpPr>
        <p:spPr>
          <a:xfrm>
            <a:off x="411711" y="522425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12FF2C1-8AAA-479A-9E68-79888159B520}"/>
              </a:ext>
            </a:extLst>
          </p:cNvPr>
          <p:cNvCxnSpPr/>
          <p:nvPr/>
        </p:nvCxnSpPr>
        <p:spPr>
          <a:xfrm>
            <a:off x="924857" y="522425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BFA5FE-349E-4E43-8246-2BEFB9F635C4}"/>
              </a:ext>
            </a:extLst>
          </p:cNvPr>
          <p:cNvCxnSpPr/>
          <p:nvPr/>
        </p:nvCxnSpPr>
        <p:spPr>
          <a:xfrm>
            <a:off x="1474132" y="522425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C535BFF-C43B-4026-8F71-71A4CDAC69C3}"/>
              </a:ext>
            </a:extLst>
          </p:cNvPr>
          <p:cNvCxnSpPr/>
          <p:nvPr/>
        </p:nvCxnSpPr>
        <p:spPr>
          <a:xfrm>
            <a:off x="680382" y="472895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57B73DF-9800-43EF-B6A0-B1888E3B33A3}"/>
              </a:ext>
            </a:extLst>
          </p:cNvPr>
          <p:cNvCxnSpPr/>
          <p:nvPr/>
        </p:nvCxnSpPr>
        <p:spPr>
          <a:xfrm>
            <a:off x="1182032" y="4728953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FAF43C4-1BFF-41B2-AAF7-13FF1E832B3F}"/>
              </a:ext>
            </a:extLst>
          </p:cNvPr>
          <p:cNvCxnSpPr/>
          <p:nvPr/>
        </p:nvCxnSpPr>
        <p:spPr>
          <a:xfrm flipV="1">
            <a:off x="623538" y="497538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51DF632-A4CC-480C-A6C2-0F8A686378A4}"/>
              </a:ext>
            </a:extLst>
          </p:cNvPr>
          <p:cNvCxnSpPr/>
          <p:nvPr/>
        </p:nvCxnSpPr>
        <p:spPr>
          <a:xfrm flipV="1">
            <a:off x="1144567" y="497538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2DD5FE7-58CA-4398-80DB-D7740E6CF527}"/>
              </a:ext>
            </a:extLst>
          </p:cNvPr>
          <p:cNvCxnSpPr/>
          <p:nvPr/>
        </p:nvCxnSpPr>
        <p:spPr>
          <a:xfrm flipV="1">
            <a:off x="1675098" y="4975387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>
            <a:extLst>
              <a:ext uri="{FF2B5EF4-FFF2-40B4-BE49-F238E27FC236}">
                <a16:creationId xmlns:a16="http://schemas.microsoft.com/office/drawing/2014/main" id="{AE370452-44AF-4549-8E2F-41230DCDC141}"/>
              </a:ext>
            </a:extLst>
          </p:cNvPr>
          <p:cNvSpPr/>
          <p:nvPr/>
        </p:nvSpPr>
        <p:spPr>
          <a:xfrm>
            <a:off x="959374" y="4210387"/>
            <a:ext cx="1973882" cy="615711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530CFF08-4CD0-446F-8ABF-77C2241B9B1F}"/>
              </a:ext>
            </a:extLst>
          </p:cNvPr>
          <p:cNvCxnSpPr/>
          <p:nvPr/>
        </p:nvCxnSpPr>
        <p:spPr>
          <a:xfrm flipV="1">
            <a:off x="905387" y="4488692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>
            <a:extLst>
              <a:ext uri="{FF2B5EF4-FFF2-40B4-BE49-F238E27FC236}">
                <a16:creationId xmlns:a16="http://schemas.microsoft.com/office/drawing/2014/main" id="{3DF7FF5F-D6A3-4F0F-92A6-3D2D780C1265}"/>
              </a:ext>
            </a:extLst>
          </p:cNvPr>
          <p:cNvSpPr/>
          <p:nvPr/>
        </p:nvSpPr>
        <p:spPr>
          <a:xfrm>
            <a:off x="2922592" y="4151416"/>
            <a:ext cx="1596463" cy="733479"/>
          </a:xfrm>
          <a:prstGeom prst="arc">
            <a:avLst>
              <a:gd name="adj1" fmla="val 10903323"/>
              <a:gd name="adj2" fmla="val 564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CC2AC4FF-A61A-43A7-9710-B5EB225E2BF2}"/>
              </a:ext>
            </a:extLst>
          </p:cNvPr>
          <p:cNvSpPr txBox="1">
            <a:spLocks/>
          </p:cNvSpPr>
          <p:nvPr/>
        </p:nvSpPr>
        <p:spPr>
          <a:xfrm>
            <a:off x="4595716" y="5678373"/>
            <a:ext cx="961719" cy="138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Mn</a:t>
            </a:r>
            <a:r>
              <a:rPr lang="en-US" baseline="30000" dirty="0">
                <a:latin typeface="Franklin Gothic Book" panose="020B0503020102020204" pitchFamily="34" charset="0"/>
              </a:rPr>
              <a:t>4+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A244884-FB95-4BFF-B92B-3B3F6CCCF2AF}"/>
              </a:ext>
            </a:extLst>
          </p:cNvPr>
          <p:cNvCxnSpPr/>
          <p:nvPr/>
        </p:nvCxnSpPr>
        <p:spPr>
          <a:xfrm flipV="1">
            <a:off x="4311472" y="1069928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6224AF1-4914-4A98-858B-C700B120DF43}"/>
              </a:ext>
            </a:extLst>
          </p:cNvPr>
          <p:cNvCxnSpPr/>
          <p:nvPr/>
        </p:nvCxnSpPr>
        <p:spPr>
          <a:xfrm>
            <a:off x="4134081" y="522118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248A778-71D6-4B01-83BF-D7B3EA99DA64}"/>
              </a:ext>
            </a:extLst>
          </p:cNvPr>
          <p:cNvCxnSpPr/>
          <p:nvPr/>
        </p:nvCxnSpPr>
        <p:spPr>
          <a:xfrm>
            <a:off x="4647227" y="522118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AD8706D-B1FF-4575-9AED-F45E67EBA586}"/>
              </a:ext>
            </a:extLst>
          </p:cNvPr>
          <p:cNvCxnSpPr/>
          <p:nvPr/>
        </p:nvCxnSpPr>
        <p:spPr>
          <a:xfrm>
            <a:off x="5196502" y="522118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842E089-89E1-4A39-BD13-3DE16835D6F3}"/>
              </a:ext>
            </a:extLst>
          </p:cNvPr>
          <p:cNvCxnSpPr/>
          <p:nvPr/>
        </p:nvCxnSpPr>
        <p:spPr>
          <a:xfrm>
            <a:off x="4402752" y="472588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B806072-0D65-435D-BCBD-895C97C7F4A9}"/>
              </a:ext>
            </a:extLst>
          </p:cNvPr>
          <p:cNvCxnSpPr/>
          <p:nvPr/>
        </p:nvCxnSpPr>
        <p:spPr>
          <a:xfrm>
            <a:off x="4904402" y="4725886"/>
            <a:ext cx="3258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2D50D03-9F4C-4963-A3E4-913C74EE15F9}"/>
              </a:ext>
            </a:extLst>
          </p:cNvPr>
          <p:cNvCxnSpPr/>
          <p:nvPr/>
        </p:nvCxnSpPr>
        <p:spPr>
          <a:xfrm flipV="1">
            <a:off x="4345908" y="497232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DA339C5-BEA1-42EE-B9F9-EF8D8C87A194}"/>
              </a:ext>
            </a:extLst>
          </p:cNvPr>
          <p:cNvCxnSpPr/>
          <p:nvPr/>
        </p:nvCxnSpPr>
        <p:spPr>
          <a:xfrm flipV="1">
            <a:off x="4866937" y="497232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FF18369-28AB-4D8F-8284-57BA18D36B3D}"/>
              </a:ext>
            </a:extLst>
          </p:cNvPr>
          <p:cNvCxnSpPr/>
          <p:nvPr/>
        </p:nvCxnSpPr>
        <p:spPr>
          <a:xfrm flipV="1">
            <a:off x="5397468" y="4972320"/>
            <a:ext cx="0" cy="43190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4945967-DDD8-4275-A649-E2B18BC715DB}"/>
              </a:ext>
            </a:extLst>
          </p:cNvPr>
          <p:cNvSpPr txBox="1"/>
          <p:nvPr/>
        </p:nvSpPr>
        <p:spPr>
          <a:xfrm>
            <a:off x="172683" y="6328437"/>
            <a:ext cx="879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Zhao, Y.; Xu, Z.; Ratcliff, W.; Lynn, J. Magnetic Phase Transition and Spin Wave Excitations in the Colossal </a:t>
            </a:r>
            <a:r>
              <a:rPr lang="en-US" sz="1200" dirty="0" err="1">
                <a:latin typeface="Franklin Gothic Book" panose="020B0503020102020204" pitchFamily="34" charset="0"/>
              </a:rPr>
              <a:t>Magnetoresistive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en-US" sz="1200" dirty="0" err="1">
                <a:latin typeface="Franklin Gothic Book" panose="020B0503020102020204" pitchFamily="34" charset="0"/>
              </a:rPr>
              <a:t>Manganites</a:t>
            </a:r>
            <a:r>
              <a:rPr lang="en-US" sz="1200" dirty="0">
                <a:latin typeface="Franklin Gothic Book" panose="020B0503020102020204" pitchFamily="34" charset="0"/>
              </a:rPr>
              <a:t>: An Experiment Using the BT7 Triple-Axis Spectrometer. NIST NCNR (2017).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590CD-CA04-41B1-801B-37F14FB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E6A85-D7D9-483C-BDC4-7B204BAE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32" y="1550180"/>
            <a:ext cx="3424167" cy="4450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La</a:t>
            </a:r>
            <a:r>
              <a:rPr lang="en-US" sz="3500" baseline="-25000" dirty="0">
                <a:latin typeface="Franklin Gothic Book" panose="020B0503020102020204" pitchFamily="34" charset="0"/>
              </a:rPr>
              <a:t>1-x</a:t>
            </a:r>
            <a:r>
              <a:rPr lang="en-US" sz="3500" dirty="0">
                <a:latin typeface="Franklin Gothic Book" panose="020B0503020102020204" pitchFamily="34" charset="0"/>
              </a:rPr>
              <a:t>Sr</a:t>
            </a:r>
            <a:r>
              <a:rPr lang="en-US" sz="3500" baseline="-25000" dirty="0">
                <a:latin typeface="Franklin Gothic Book" panose="020B0503020102020204" pitchFamily="34" charset="0"/>
              </a:rPr>
              <a:t>x</a:t>
            </a:r>
            <a:r>
              <a:rPr lang="en-US" sz="3500" dirty="0">
                <a:latin typeface="Franklin Gothic Book" panose="020B0503020102020204" pitchFamily="34" charset="0"/>
              </a:rPr>
              <a:t>MnO</a:t>
            </a:r>
            <a:r>
              <a:rPr lang="en-US" sz="3500" baseline="-25000" dirty="0">
                <a:latin typeface="Franklin Gothic Book" panose="020B0503020102020204" pitchFamily="34" charset="0"/>
              </a:rPr>
              <a:t>3</a:t>
            </a:r>
            <a:r>
              <a:rPr lang="en-US" sz="3500" dirty="0">
                <a:latin typeface="Franklin Gothic Book" panose="020B0503020102020204" pitchFamily="34" charset="0"/>
              </a:rPr>
              <a:t> at x=0.3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83" y="998488"/>
            <a:ext cx="5389917" cy="52315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latin typeface="Franklin Gothic Book" panose="020B0503020102020204" pitchFamily="34" charset="0"/>
            </a:endParaRPr>
          </a:p>
          <a:p>
            <a:r>
              <a:rPr lang="en-US" sz="2200" dirty="0">
                <a:latin typeface="Franklin Gothic Book" panose="020B0503020102020204" pitchFamily="34" charset="0"/>
              </a:rPr>
              <a:t>FM accompanies metal-insulator transition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Control with magnetic field</a:t>
            </a: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200" u="sng" dirty="0">
                <a:latin typeface="Franklin Gothic Book" panose="020B0503020102020204" pitchFamily="34" charset="0"/>
              </a:rPr>
              <a:t>Colossal magnetoresistance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Resistivity change in magnetic field</a:t>
            </a: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endParaRPr lang="en-US" sz="2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Franklin Gothic Book" panose="020B0503020102020204" pitchFamily="34" charset="0"/>
              </a:rPr>
              <a:t>Sample of interest:</a:t>
            </a:r>
          </a:p>
          <a:p>
            <a:r>
              <a:rPr lang="en-US" sz="2200" dirty="0">
                <a:latin typeface="Franklin Gothic Book" panose="020B0503020102020204" pitchFamily="34" charset="0"/>
              </a:rPr>
              <a:t>La</a:t>
            </a:r>
            <a:r>
              <a:rPr lang="en-US" sz="2200" baseline="-25000" dirty="0">
                <a:latin typeface="Franklin Gothic Book" panose="020B0503020102020204" pitchFamily="34" charset="0"/>
              </a:rPr>
              <a:t>0.7</a:t>
            </a:r>
            <a:r>
              <a:rPr lang="en-US" sz="2200" dirty="0">
                <a:latin typeface="Franklin Gothic Book" panose="020B0503020102020204" pitchFamily="34" charset="0"/>
              </a:rPr>
              <a:t>Sr</a:t>
            </a:r>
            <a:r>
              <a:rPr lang="en-US" sz="2200" baseline="-25000" dirty="0">
                <a:latin typeface="Franklin Gothic Book" panose="020B0503020102020204" pitchFamily="34" charset="0"/>
              </a:rPr>
              <a:t>0.3</a:t>
            </a:r>
            <a:r>
              <a:rPr lang="en-US" sz="2200" dirty="0">
                <a:latin typeface="Franklin Gothic Book" panose="020B0503020102020204" pitchFamily="34" charset="0"/>
              </a:rPr>
              <a:t>MnO</a:t>
            </a:r>
            <a:r>
              <a:rPr lang="en-US" sz="2200" baseline="-25000" dirty="0">
                <a:latin typeface="Franklin Gothic Book" panose="020B0503020102020204" pitchFamily="34" charset="0"/>
              </a:rPr>
              <a:t>3</a:t>
            </a:r>
            <a:endParaRPr lang="en-US" sz="2200" dirty="0">
              <a:latin typeface="Franklin Gothic Book" panose="020B0503020102020204" pitchFamily="34" charset="0"/>
            </a:endParaRPr>
          </a:p>
          <a:p>
            <a:pPr lvl="1"/>
            <a:endParaRPr lang="en-US" sz="2200" dirty="0"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95A5-AEDF-416F-8156-79B44952598A}"/>
              </a:ext>
            </a:extLst>
          </p:cNvPr>
          <p:cNvCxnSpPr>
            <a:cxnSpLocks/>
          </p:cNvCxnSpPr>
          <p:nvPr/>
        </p:nvCxnSpPr>
        <p:spPr>
          <a:xfrm>
            <a:off x="7228214" y="1754586"/>
            <a:ext cx="0" cy="3703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2589F62-DC68-43D2-BBCD-70CEF4E453BC}"/>
              </a:ext>
            </a:extLst>
          </p:cNvPr>
          <p:cNvSpPr txBox="1"/>
          <p:nvPr/>
        </p:nvSpPr>
        <p:spPr>
          <a:xfrm>
            <a:off x="172683" y="6328437"/>
            <a:ext cx="879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Insulator-Metal transition and giant magnetoresistance in La</a:t>
            </a:r>
            <a:r>
              <a:rPr lang="en-US" sz="1200" baseline="-25000" dirty="0">
                <a:latin typeface="Franklin Gothic Book" panose="020B0503020102020204" pitchFamily="34" charset="0"/>
              </a:rPr>
              <a:t>1-x</a:t>
            </a:r>
            <a:r>
              <a:rPr lang="en-US" sz="1200" dirty="0">
                <a:latin typeface="Franklin Gothic Book" panose="020B0503020102020204" pitchFamily="34" charset="0"/>
              </a:rPr>
              <a:t>Sr</a:t>
            </a:r>
            <a:r>
              <a:rPr lang="en-US" sz="1200" baseline="-25000" dirty="0">
                <a:latin typeface="Franklin Gothic Book" panose="020B0503020102020204" pitchFamily="34" charset="0"/>
              </a:rPr>
              <a:t>x</a:t>
            </a:r>
            <a:r>
              <a:rPr lang="en-US" sz="1200" dirty="0">
                <a:latin typeface="Franklin Gothic Book" panose="020B0503020102020204" pitchFamily="34" charset="0"/>
              </a:rPr>
              <a:t>MnO</a:t>
            </a:r>
            <a:r>
              <a:rPr lang="en-US" sz="1200" baseline="-25000" dirty="0">
                <a:latin typeface="Franklin Gothic Book" panose="020B0503020102020204" pitchFamily="34" charset="0"/>
              </a:rPr>
              <a:t>3</a:t>
            </a:r>
            <a:r>
              <a:rPr lang="en-US" sz="1200" dirty="0">
                <a:latin typeface="Franklin Gothic Book" panose="020B0503020102020204" pitchFamily="34" charset="0"/>
              </a:rPr>
              <a:t>, A. </a:t>
            </a:r>
            <a:r>
              <a:rPr lang="en-US" sz="1200" dirty="0" err="1">
                <a:latin typeface="Franklin Gothic Book" panose="020B0503020102020204" pitchFamily="34" charset="0"/>
              </a:rPr>
              <a:t>Urushibara</a:t>
            </a:r>
            <a:r>
              <a:rPr lang="en-US" sz="1200" dirty="0">
                <a:latin typeface="Franklin Gothic Book" panose="020B0503020102020204" pitchFamily="34" charset="0"/>
              </a:rPr>
              <a:t>, Y. </a:t>
            </a:r>
            <a:r>
              <a:rPr lang="en-US" sz="1200" dirty="0" err="1">
                <a:latin typeface="Franklin Gothic Book" panose="020B0503020102020204" pitchFamily="34" charset="0"/>
              </a:rPr>
              <a:t>Motitomo</a:t>
            </a:r>
            <a:r>
              <a:rPr lang="en-US" sz="1200" dirty="0">
                <a:latin typeface="Franklin Gothic Book" panose="020B0503020102020204" pitchFamily="34" charset="0"/>
              </a:rPr>
              <a:t>, T. Arima, A. </a:t>
            </a:r>
            <a:r>
              <a:rPr lang="en-US" sz="1200" dirty="0" err="1">
                <a:latin typeface="Franklin Gothic Book" panose="020B0503020102020204" pitchFamily="34" charset="0"/>
              </a:rPr>
              <a:t>Asamitsu</a:t>
            </a:r>
            <a:r>
              <a:rPr lang="en-US" sz="1200" dirty="0">
                <a:latin typeface="Franklin Gothic Book" panose="020B0503020102020204" pitchFamily="34" charset="0"/>
              </a:rPr>
              <a:t>, G. and Y. </a:t>
            </a:r>
            <a:r>
              <a:rPr lang="en-US" sz="1200" dirty="0" err="1">
                <a:latin typeface="Franklin Gothic Book" panose="020B0503020102020204" pitchFamily="34" charset="0"/>
              </a:rPr>
              <a:t>Tokura</a:t>
            </a:r>
            <a:r>
              <a:rPr lang="en-US" sz="1200" dirty="0">
                <a:latin typeface="Franklin Gothic Book" panose="020B0503020102020204" pitchFamily="34" charset="0"/>
              </a:rPr>
              <a:t>, Phys. Rev. B </a:t>
            </a:r>
            <a:r>
              <a:rPr lang="en-US" sz="1200" b="1" dirty="0">
                <a:latin typeface="Franklin Gothic Book" panose="020B0503020102020204" pitchFamily="34" charset="0"/>
              </a:rPr>
              <a:t>51</a:t>
            </a:r>
            <a:r>
              <a:rPr lang="en-US" sz="1200" dirty="0">
                <a:latin typeface="Franklin Gothic Book" panose="020B0503020102020204" pitchFamily="34" charset="0"/>
              </a:rPr>
              <a:t>, 14103 (1995)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CD0BD0-239E-42E3-A620-A3696166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BT-7 triple axis spectrometer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69AACD5-13A5-49FA-839C-13F8FE53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1" y="923353"/>
            <a:ext cx="7040680" cy="53288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E205E-4FED-4173-96DE-1F02C87C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F082D-D872-4623-AC61-100121DAB8AF}"/>
              </a:ext>
            </a:extLst>
          </p:cNvPr>
          <p:cNvSpPr/>
          <p:nvPr/>
        </p:nvSpPr>
        <p:spPr>
          <a:xfrm>
            <a:off x="172683" y="6356351"/>
            <a:ext cx="675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https://www.ncnr.nist.gov/instruments/bt7_new/PhotosofBT-7.html</a:t>
            </a:r>
          </a:p>
        </p:txBody>
      </p:sp>
    </p:spTree>
    <p:extLst>
      <p:ext uri="{BB962C8B-B14F-4D97-AF65-F5344CB8AC3E}">
        <p14:creationId xmlns:p14="http://schemas.microsoft.com/office/powerpoint/2010/main" val="22957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C535883-780A-4874-B8D1-8FC704C3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9" b="11278"/>
          <a:stretch/>
        </p:blipFill>
        <p:spPr>
          <a:xfrm>
            <a:off x="770086" y="1020079"/>
            <a:ext cx="7787174" cy="5294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BT-7 triple axis spectrometer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B811E-2AF3-4822-B16D-6487ADCC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CBB62-D63C-453C-AFB9-B1CC78117122}"/>
              </a:ext>
            </a:extLst>
          </p:cNvPr>
          <p:cNvSpPr/>
          <p:nvPr/>
        </p:nvSpPr>
        <p:spPr>
          <a:xfrm>
            <a:off x="306794" y="6352144"/>
            <a:ext cx="5041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https://www.ncnr.nist.gov/instruments/bt7_new/</a:t>
            </a:r>
          </a:p>
        </p:txBody>
      </p:sp>
    </p:spTree>
    <p:extLst>
      <p:ext uri="{BB962C8B-B14F-4D97-AF65-F5344CB8AC3E}">
        <p14:creationId xmlns:p14="http://schemas.microsoft.com/office/powerpoint/2010/main" val="336557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E4CA0-43E2-4EC3-8111-4598AD39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41" y="832155"/>
            <a:ext cx="5860012" cy="3654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BT-7 triple axis spectrometer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1001D8-4AF7-4D30-B323-349A5D69B844}"/>
              </a:ext>
            </a:extLst>
          </p:cNvPr>
          <p:cNvSpPr txBox="1"/>
          <p:nvPr/>
        </p:nvSpPr>
        <p:spPr>
          <a:xfrm>
            <a:off x="254084" y="4815949"/>
            <a:ext cx="8622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TAS is ideally suited for probing small regions in k-space while varying an environmental parameter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(like temperature)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FF6738-A8B7-4CF7-8FF2-2095C46D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3B149-3B2D-44B8-882D-8323D1B67225}"/>
              </a:ext>
            </a:extLst>
          </p:cNvPr>
          <p:cNvSpPr/>
          <p:nvPr/>
        </p:nvSpPr>
        <p:spPr>
          <a:xfrm>
            <a:off x="172683" y="6356351"/>
            <a:ext cx="675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https://www.ncnr.nist.gov/instruments/bt7_new/PhotosofBT-7.html</a:t>
            </a:r>
          </a:p>
        </p:txBody>
      </p:sp>
    </p:spTree>
    <p:extLst>
      <p:ext uri="{BB962C8B-B14F-4D97-AF65-F5344CB8AC3E}">
        <p14:creationId xmlns:p14="http://schemas.microsoft.com/office/powerpoint/2010/main" val="24936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902"/>
            <a:ext cx="7886700" cy="700578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Franklin Gothic Book" panose="020B0503020102020204" pitchFamily="34" charset="0"/>
              </a:rPr>
              <a:t>Picking the E-k-space of Interest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2683" y="901243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6105" y="6299932"/>
            <a:ext cx="8798633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C7BF8B5-6C9C-40E0-A634-336CF189D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93456"/>
            <a:ext cx="4296008" cy="44076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D6A1C-D2CF-4DEC-B51F-937F879E4B42}"/>
              </a:ext>
            </a:extLst>
          </p:cNvPr>
          <p:cNvSpPr txBox="1"/>
          <p:nvPr/>
        </p:nvSpPr>
        <p:spPr>
          <a:xfrm>
            <a:off x="464439" y="1070172"/>
            <a:ext cx="4051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 vs. Bragg peak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Monitor magnetism with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Align the crystal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Assess the strength of the magnetic order parameter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Extract useful physical constants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5DB60-D982-4518-8512-A7AE2A495C49}"/>
              </a:ext>
            </a:extLst>
          </p:cNvPr>
          <p:cNvSpPr/>
          <p:nvPr/>
        </p:nvSpPr>
        <p:spPr>
          <a:xfrm>
            <a:off x="5549094" y="1324124"/>
            <a:ext cx="275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Magnetic Order Parameter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AF4F58-F882-4E90-864D-221D224461B6}"/>
              </a:ext>
            </a:extLst>
          </p:cNvPr>
          <p:cNvCxnSpPr>
            <a:cxnSpLocks/>
          </p:cNvCxnSpPr>
          <p:nvPr/>
        </p:nvCxnSpPr>
        <p:spPr>
          <a:xfrm flipH="1">
            <a:off x="7954851" y="3495724"/>
            <a:ext cx="163133" cy="1312389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DBA3B97-7CEF-495C-8A91-3FFAC6780CC3}"/>
              </a:ext>
            </a:extLst>
          </p:cNvPr>
          <p:cNvSpPr/>
          <p:nvPr/>
        </p:nvSpPr>
        <p:spPr>
          <a:xfrm>
            <a:off x="7486650" y="2792975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Critical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Fluctuations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DB98439-221C-4832-983F-AA4FBDEF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A435-F8FB-474B-88DB-5C5B175B36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774</Words>
  <Application>Microsoft Office PowerPoint</Application>
  <PresentationFormat>On-screen Show (4:3)</PresentationFormat>
  <Paragraphs>146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Times New Roman</vt:lpstr>
      <vt:lpstr>Office Theme</vt:lpstr>
      <vt:lpstr>BT-7: Magnetic scattering in Ferromagnetic La0.7Sr0.3MnO3</vt:lpstr>
      <vt:lpstr>(La3+)(Mn3+)O3 and (Sr2+)(Mn4+)O3 </vt:lpstr>
      <vt:lpstr>(La3+)(Mn3+)O3 and (Sr2+)(Mn4+)O3 </vt:lpstr>
      <vt:lpstr>(La3+)(Mn3+)O3 and (Sr2+)(Mn4+)O3 </vt:lpstr>
      <vt:lpstr>La1-xSrxMnO3 at x=0.3</vt:lpstr>
      <vt:lpstr>BT-7 triple axis spectrometer</vt:lpstr>
      <vt:lpstr>BT-7 triple axis spectrometer</vt:lpstr>
      <vt:lpstr>BT-7 triple axis spectrometer</vt:lpstr>
      <vt:lpstr>Picking the E-k-space of Interest</vt:lpstr>
      <vt:lpstr>Mapping out E-k-space of Interest</vt:lpstr>
      <vt:lpstr>Model the Magnetic Dispersion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Colossal magnetoresistance in La0.7Sr0.3MnO3</dc:title>
  <dc:creator>Mitchell Bordelon</dc:creator>
  <cp:lastModifiedBy>David Lioi</cp:lastModifiedBy>
  <cp:revision>70</cp:revision>
  <dcterms:created xsi:type="dcterms:W3CDTF">2017-06-22T17:49:59Z</dcterms:created>
  <dcterms:modified xsi:type="dcterms:W3CDTF">2017-06-23T13:42:04Z</dcterms:modified>
</cp:coreProperties>
</file>